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Proxima Nova"/>
      <p:regular r:id="rId23"/>
      <p:bold r:id="rId24"/>
      <p:italic r:id="rId25"/>
      <p:boldItalic r:id="rId26"/>
    </p:embeddedFont>
    <p:embeddedFont>
      <p:font typeface="Satisfy"/>
      <p:regular r:id="rId27"/>
    </p:embeddedFont>
    <p:embeddedFont>
      <p:font typeface="Lemon"/>
      <p:regular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4D9961B-8C04-4C40-885E-231F6F0CCDA1}">
  <a:tblStyle styleId="{54D9961B-8C04-4C40-885E-231F6F0CCDA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ProximaNova-bold.fntdata"/><Relationship Id="rId23" Type="http://schemas.openxmlformats.org/officeDocument/2006/relationships/font" Target="fonts/ProximaNova-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roximaNova-boldItalic.fntdata"/><Relationship Id="rId25" Type="http://schemas.openxmlformats.org/officeDocument/2006/relationships/font" Target="fonts/ProximaNova-italic.fntdata"/><Relationship Id="rId28" Type="http://schemas.openxmlformats.org/officeDocument/2006/relationships/font" Target="fonts/Lemon-regular.fntdata"/><Relationship Id="rId27" Type="http://schemas.openxmlformats.org/officeDocument/2006/relationships/font" Target="fonts/Satisfy-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In this video, we’ll learn about the data science life cycle which includes collecting and gathering different types of data.</a:t>
            </a:r>
            <a:endParaRPr sz="1400"/>
          </a:p>
          <a:p>
            <a:pPr indent="0" lvl="0" marL="0" rtl="0" algn="l">
              <a:spcBef>
                <a:spcPts val="0"/>
              </a:spcBef>
              <a:spcAft>
                <a:spcPts val="0"/>
              </a:spcAft>
              <a:buNone/>
            </a:pPr>
            <a:r>
              <a:t/>
            </a:r>
            <a:endParaRPr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d0bd0e9ef3_0_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d0bd0e9ef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 and columns that are vertical. We’ll take a look at how programming can help us create a data table in a the next video in this lesson.</a:t>
            </a:r>
            <a:endParaRPr sz="1400">
              <a:solidFill>
                <a:schemeClr val="dk1"/>
              </a:solidFill>
            </a:endParaRPr>
          </a:p>
          <a:p>
            <a:pPr indent="0" lvl="0" marL="0" rtl="0" algn="l">
              <a:spcBef>
                <a:spcPts val="0"/>
              </a:spcBef>
              <a:spcAft>
                <a:spcPts val="0"/>
              </a:spcAft>
              <a:buNone/>
            </a:pPr>
            <a:r>
              <a:t/>
            </a:r>
            <a:endParaRPr sz="14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b370bd22b1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b370bd22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Now that the data is structured, we can continue to explore and consider this data. Take a look at the values in the footwear column. How do these differ from the values in the height column? The height column consists of numbers. These would be pretty easy to put in order or use to find the average height, or the tallest or shortest. The values in the footwear column are definitely different. These are more categorical. It’s not as clear how you would consider and use this data. </a:t>
            </a:r>
            <a:endParaRPr sz="1400">
              <a:solidFill>
                <a:schemeClr val="dk1"/>
              </a:solidFill>
            </a:endParaRPr>
          </a:p>
          <a:p>
            <a:pPr indent="0" lvl="0" marL="0" rtl="0" algn="l">
              <a:spcBef>
                <a:spcPts val="0"/>
              </a:spcBef>
              <a:spcAft>
                <a:spcPts val="0"/>
              </a:spcAft>
              <a:buNone/>
            </a:pPr>
            <a:r>
              <a:t/>
            </a:r>
            <a:endParaRPr sz="14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b97d665a0f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b97d665a0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 different types of data that can be collected are quantitative and qualitative values. Quantitative data is numerical, like the values in the height column. Qualitative data is categorical, like the values in the show_type column. Both types of data are very useful. </a:t>
            </a:r>
            <a:endParaRPr sz="14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ab84901488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ab849014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Questions that require knowing a specific amount of something require quantitative data. </a:t>
            </a:r>
            <a:r>
              <a:rPr lang="en" sz="1400"/>
              <a:t>A question like “How many hours of sleep do teens get?” would need </a:t>
            </a:r>
            <a:r>
              <a:rPr lang="en" sz="1400">
                <a:solidFill>
                  <a:schemeClr val="dk1"/>
                </a:solidFill>
              </a:rPr>
              <a:t>quantitative data to be able to answer it. When you use quantitative data, you can perform arithmetic computations like finding the average price of a phone or the youngest teacher in the school. </a:t>
            </a:r>
            <a:endParaRPr sz="14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b97d665a0f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b97d665a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Qualitative</a:t>
            </a:r>
            <a:r>
              <a:rPr lang="en" sz="1400">
                <a:solidFill>
                  <a:schemeClr val="dk1"/>
                </a:solidFill>
              </a:rPr>
              <a:t> data is useful to answer questions that deal with the “why”, the “how” , or the “which one.” </a:t>
            </a:r>
            <a:endParaRPr sz="1400">
              <a:solidFill>
                <a:schemeClr val="dk1"/>
              </a:solidFill>
            </a:endParaRPr>
          </a:p>
          <a:p>
            <a:pPr indent="0" lvl="0" marL="0" rtl="0" algn="l">
              <a:spcBef>
                <a:spcPts val="0"/>
              </a:spcBef>
              <a:spcAft>
                <a:spcPts val="0"/>
              </a:spcAft>
              <a:buNone/>
            </a:pPr>
            <a:r>
              <a:t/>
            </a:r>
            <a:endParaRPr sz="14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c8a6c212ae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c8a6c212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It’s important to be careful to not automatically think that seeing numbers means that the data is quantitative. A good rule of thumb is to think about whether or not you are able to perform arithmetic computations or not. For example, you can’t find the average zip code or the smallest color. </a:t>
            </a:r>
            <a:endParaRPr sz="1400">
              <a:solidFill>
                <a:schemeClr val="dk1"/>
              </a:solidFill>
            </a:endParaRPr>
          </a:p>
          <a:p>
            <a:pPr indent="0" lvl="0" marL="0" rtl="0" algn="l">
              <a:spcBef>
                <a:spcPts val="0"/>
              </a:spcBef>
              <a:spcAft>
                <a:spcPts val="0"/>
              </a:spcAft>
              <a:buNone/>
            </a:pPr>
            <a:r>
              <a:t/>
            </a:r>
            <a:endParaRPr sz="14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6d8b61aaf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6d8b61aa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Now, it’s your turn to dive deeper and explore more about these concepts!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76574309cd_0_3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76574309cd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b370bd22b1_0_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b370bd22b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Data is, more often than not a living, breathing entity. It is always growing and changing. Because of this, the processes involved in data analytics and data science are ongoing and follow a cycle of steps and procedures. The Data Science Life Cycle is a sequence of steps for processing and using data. </a:t>
            </a:r>
            <a:endParaRPr sz="14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b9666ee2f3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b9666ee2f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 first step of the data cycle is to</a:t>
            </a:r>
            <a:r>
              <a:rPr lang="en" sz="1400"/>
              <a:t> ask questions. These questions are the statistical questions that we learned earlier. </a:t>
            </a:r>
            <a:endParaRPr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b9666ee2f3_0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b9666ee2f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 next step would be to consider data. We can gather and collect data by using surveys and recording it ourselves, or by finding an already existing dataset. </a:t>
            </a:r>
            <a:endParaRPr sz="14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b9666ee2f3_0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b9666ee2f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Once we gather the data, the next step would be to analyze it. During this step, we could perform a statistical </a:t>
            </a:r>
            <a:r>
              <a:rPr lang="en" sz="1400"/>
              <a:t>analysis</a:t>
            </a:r>
            <a:r>
              <a:rPr lang="en" sz="1400"/>
              <a:t> or create data displays such as a graph or chart so that we can identify patterns or relationships. </a:t>
            </a:r>
            <a:endParaRPr sz="14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b9666ee2f3_0_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b9666ee2f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Lastly, we use everything that we’ve learned and that the data has revealed to us to answer the question, if possible, and summarize the results.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Usually, the results lead to more questions and the data cycle begins again.  </a:t>
            </a:r>
            <a:endParaRPr sz="14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7185ddb4c0_0_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7185ddb4c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So, let’s start considering some data. Take a look at this group of people waiting in two lines. What kind of data could be collected regarding this group? Pause the video and think of a few different categories in which data could be collected for this group of people. Some of the </a:t>
            </a:r>
            <a:r>
              <a:rPr lang="en" sz="1400"/>
              <a:t>categories</a:t>
            </a:r>
            <a:r>
              <a:rPr lang="en" sz="1400"/>
              <a:t> that you may have come up with could be the color of their shirts or pants, or their hair color, whether or not they are wearing shoes or </a:t>
            </a:r>
            <a:r>
              <a:rPr lang="en" sz="1400"/>
              <a:t>sandals</a:t>
            </a:r>
            <a:r>
              <a:rPr lang="en" sz="1400"/>
              <a:t>, are they holding a bag or not? If you were able to talk to this group of people, you could find out their age or measure their height.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Categories used in data science should be described with a short but descriptive variable name. Something like age, height, shirt_color, and so forth. You might have noticed that these variable </a:t>
            </a:r>
            <a:r>
              <a:rPr lang="en" sz="1400"/>
              <a:t>names</a:t>
            </a:r>
            <a:r>
              <a:rPr lang="en" sz="1400"/>
              <a:t> are all lowercase and include an underscore if there is more than one word. This will help later on when we use programming to structure the data. </a:t>
            </a:r>
            <a:endParaRPr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d0bd0e9ef3_0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d0bd0e9ef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We can structure data by placing the information into a data table. The data table is the entire table of data. </a:t>
            </a:r>
            <a:endParaRPr sz="14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d0bd0e9ef3_0_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d0bd0e9ef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Data tables consist of rows, which are horizontal ...</a:t>
            </a:r>
            <a:endParaRPr sz="14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p:nvPr/>
        </p:nvSpPr>
        <p:spPr>
          <a:xfrm>
            <a:off x="0" y="-45525"/>
            <a:ext cx="9144000" cy="51891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 name="Google Shape;10;p2"/>
          <p:cNvCxnSpPr/>
          <p:nvPr/>
        </p:nvCxnSpPr>
        <p:spPr>
          <a:xfrm>
            <a:off x="0" y="2701425"/>
            <a:ext cx="6452100" cy="0"/>
          </a:xfrm>
          <a:prstGeom prst="straightConnector1">
            <a:avLst/>
          </a:prstGeom>
          <a:noFill/>
          <a:ln cap="flat" cmpd="sng" w="152400">
            <a:solidFill>
              <a:srgbClr val="FFFFFF"/>
            </a:solidFill>
            <a:prstDash val="solid"/>
            <a:round/>
            <a:headEnd len="med" w="med" type="none"/>
            <a:tailEnd len="med" w="med" type="none"/>
          </a:ln>
        </p:spPr>
      </p:cxnSp>
      <p:sp>
        <p:nvSpPr>
          <p:cNvPr id="11" name="Google Shape;11;p2"/>
          <p:cNvSpPr txBox="1"/>
          <p:nvPr>
            <p:ph type="title"/>
          </p:nvPr>
        </p:nvSpPr>
        <p:spPr>
          <a:xfrm>
            <a:off x="1340200" y="681575"/>
            <a:ext cx="7860000" cy="16935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45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a:spcBef>
                <a:spcPts val="0"/>
              </a:spcBef>
              <a:spcAft>
                <a:spcPts val="0"/>
              </a:spcAft>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de 2">
  <p:cSld name="CUSTOM_5_1">
    <p:spTree>
      <p:nvGrpSpPr>
        <p:cNvPr id="49" name="Shape 49"/>
        <p:cNvGrpSpPr/>
        <p:nvPr/>
      </p:nvGrpSpPr>
      <p:grpSpPr>
        <a:xfrm>
          <a:off x="0" y="0"/>
          <a:ext cx="0" cy="0"/>
          <a:chOff x="0" y="0"/>
          <a:chExt cx="0" cy="0"/>
        </a:xfrm>
      </p:grpSpPr>
      <p:sp>
        <p:nvSpPr>
          <p:cNvPr id="50" name="Google Shape;50;p1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descr="slide2.png" id="51" name="Google Shape;51;p11"/>
          <p:cNvPicPr preferRelativeResize="0"/>
          <p:nvPr/>
        </p:nvPicPr>
        <p:blipFill>
          <a:blip r:embed="rId2">
            <a:alphaModFix/>
          </a:blip>
          <a:stretch>
            <a:fillRect/>
          </a:stretch>
        </p:blipFill>
        <p:spPr>
          <a:xfrm>
            <a:off x="0" y="0"/>
            <a:ext cx="9144000" cy="3834875"/>
          </a:xfrm>
          <a:prstGeom prst="rect">
            <a:avLst/>
          </a:prstGeom>
          <a:noFill/>
          <a:ln>
            <a:noFill/>
          </a:ln>
        </p:spPr>
      </p:pic>
      <p:sp>
        <p:nvSpPr>
          <p:cNvPr id="52" name="Google Shape;52;p11"/>
          <p:cNvSpPr txBox="1"/>
          <p:nvPr/>
        </p:nvSpPr>
        <p:spPr>
          <a:xfrm>
            <a:off x="472450" y="1679332"/>
            <a:ext cx="8229600" cy="46203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 sz="3000">
                <a:solidFill>
                  <a:srgbClr val="333333"/>
                </a:solidFill>
                <a:latin typeface="Courier New"/>
                <a:ea typeface="Courier New"/>
                <a:cs typeface="Courier New"/>
                <a:sym typeface="Courier New"/>
              </a:rPr>
              <a:t>for(var i = 0; i &lt; </a:t>
            </a:r>
            <a:r>
              <a:rPr b="1" i="1" lang="en" sz="3000">
                <a:solidFill>
                  <a:srgbClr val="27A9E1"/>
                </a:solidFill>
                <a:latin typeface="Courier New"/>
                <a:ea typeface="Courier New"/>
                <a:cs typeface="Courier New"/>
                <a:sym typeface="Courier New"/>
              </a:rPr>
              <a:t>count</a:t>
            </a:r>
            <a:r>
              <a:rPr b="1" lang="en" sz="3000">
                <a:solidFill>
                  <a:srgbClr val="333333"/>
                </a:solidFill>
                <a:latin typeface="Courier New"/>
                <a:ea typeface="Courier New"/>
                <a:cs typeface="Courier New"/>
                <a:sym typeface="Courier New"/>
              </a:rPr>
              <a:t>; i++){</a:t>
            </a:r>
            <a:endParaRPr b="1" sz="3000">
              <a:solidFill>
                <a:srgbClr val="333333"/>
              </a:solidFill>
              <a:latin typeface="Courier New"/>
              <a:ea typeface="Courier New"/>
              <a:cs typeface="Courier New"/>
              <a:sym typeface="Courier New"/>
            </a:endParaRPr>
          </a:p>
          <a:p>
            <a:pPr indent="0" lvl="0" marL="0" rtl="0" algn="l">
              <a:spcBef>
                <a:spcPts val="600"/>
              </a:spcBef>
              <a:spcAft>
                <a:spcPts val="0"/>
              </a:spcAft>
              <a:buNone/>
            </a:pPr>
            <a:r>
              <a:rPr b="1" lang="en" sz="3000">
                <a:solidFill>
                  <a:srgbClr val="333333"/>
                </a:solidFill>
                <a:latin typeface="Courier New"/>
                <a:ea typeface="Courier New"/>
                <a:cs typeface="Courier New"/>
                <a:sym typeface="Courier New"/>
              </a:rPr>
              <a:t>  /* code to execute </a:t>
            </a:r>
            <a:r>
              <a:rPr b="1" i="1" lang="en" sz="3000">
                <a:solidFill>
                  <a:srgbClr val="333333"/>
                </a:solidFill>
                <a:latin typeface="Courier New"/>
                <a:ea typeface="Courier New"/>
                <a:cs typeface="Courier New"/>
                <a:sym typeface="Courier New"/>
              </a:rPr>
              <a:t>count</a:t>
            </a:r>
            <a:r>
              <a:rPr b="1" lang="en" sz="3000">
                <a:solidFill>
                  <a:srgbClr val="333333"/>
                </a:solidFill>
                <a:latin typeface="Courier New"/>
                <a:ea typeface="Courier New"/>
                <a:cs typeface="Courier New"/>
                <a:sym typeface="Courier New"/>
              </a:rPr>
              <a:t> times */</a:t>
            </a:r>
            <a:endParaRPr b="1" sz="3000">
              <a:solidFill>
                <a:srgbClr val="333333"/>
              </a:solidFill>
              <a:latin typeface="Courier New"/>
              <a:ea typeface="Courier New"/>
              <a:cs typeface="Courier New"/>
              <a:sym typeface="Courier New"/>
            </a:endParaRPr>
          </a:p>
          <a:p>
            <a:pPr indent="0" lvl="0" marL="0" rtl="0" algn="l">
              <a:spcBef>
                <a:spcPts val="600"/>
              </a:spcBef>
              <a:spcAft>
                <a:spcPts val="0"/>
              </a:spcAft>
              <a:buNone/>
            </a:pPr>
            <a:r>
              <a:rPr b="1" lang="en" sz="3000">
                <a:solidFill>
                  <a:srgbClr val="333333"/>
                </a:solidFill>
                <a:latin typeface="Courier New"/>
                <a:ea typeface="Courier New"/>
                <a:cs typeface="Courier New"/>
                <a:sym typeface="Courier New"/>
              </a:rPr>
              <a:t>}</a:t>
            </a:r>
            <a:endParaRPr b="1" sz="3000">
              <a:solidFill>
                <a:srgbClr val="333333"/>
              </a:solidFill>
              <a:latin typeface="Courier New"/>
              <a:ea typeface="Courier New"/>
              <a:cs typeface="Courier New"/>
              <a:sym typeface="Courier New"/>
            </a:endParaRPr>
          </a:p>
        </p:txBody>
      </p:sp>
      <p:sp>
        <p:nvSpPr>
          <p:cNvPr id="53" name="Google Shape;53;p11"/>
          <p:cNvSpPr/>
          <p:nvPr/>
        </p:nvSpPr>
        <p:spPr>
          <a:xfrm>
            <a:off x="0" y="0"/>
            <a:ext cx="9144000" cy="11982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 copy">
  <p:cSld name="CUSTOM_5_1_1">
    <p:spTree>
      <p:nvGrpSpPr>
        <p:cNvPr id="54" name="Shape 54"/>
        <p:cNvGrpSpPr/>
        <p:nvPr/>
      </p:nvGrpSpPr>
      <p:grpSpPr>
        <a:xfrm>
          <a:off x="0" y="0"/>
          <a:ext cx="0" cy="0"/>
          <a:chOff x="0" y="0"/>
          <a:chExt cx="0" cy="0"/>
        </a:xfrm>
      </p:grpSpPr>
      <p:sp>
        <p:nvSpPr>
          <p:cNvPr id="55" name="Google Shape;55;p1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descr="slide2.png" id="56" name="Google Shape;56;p12"/>
          <p:cNvPicPr preferRelativeResize="0"/>
          <p:nvPr/>
        </p:nvPicPr>
        <p:blipFill>
          <a:blip r:embed="rId2">
            <a:alphaModFix/>
          </a:blip>
          <a:stretch>
            <a:fillRect/>
          </a:stretch>
        </p:blipFill>
        <p:spPr>
          <a:xfrm>
            <a:off x="0" y="0"/>
            <a:ext cx="9144000" cy="1105625"/>
          </a:xfrm>
          <a:prstGeom prst="rect">
            <a:avLst/>
          </a:prstGeom>
          <a:noFill/>
          <a:ln>
            <a:noFill/>
          </a:ln>
        </p:spPr>
      </p:pic>
      <p:sp>
        <p:nvSpPr>
          <p:cNvPr id="57" name="Google Shape;57;p12"/>
          <p:cNvSpPr/>
          <p:nvPr/>
        </p:nvSpPr>
        <p:spPr>
          <a:xfrm>
            <a:off x="0" y="0"/>
            <a:ext cx="9144000" cy="3354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lide2.png" id="58" name="Google Shape;58;p12"/>
          <p:cNvPicPr preferRelativeResize="0"/>
          <p:nvPr/>
        </p:nvPicPr>
        <p:blipFill>
          <a:blip r:embed="rId2">
            <a:alphaModFix/>
          </a:blip>
          <a:stretch>
            <a:fillRect/>
          </a:stretch>
        </p:blipFill>
        <p:spPr>
          <a:xfrm>
            <a:off x="0" y="4836000"/>
            <a:ext cx="9144000" cy="1105625"/>
          </a:xfrm>
          <a:prstGeom prst="rect">
            <a:avLst/>
          </a:prstGeom>
          <a:noFill/>
          <a:ln>
            <a:noFill/>
          </a:ln>
        </p:spPr>
      </p:pic>
      <p:sp>
        <p:nvSpPr>
          <p:cNvPr id="59" name="Google Shape;59;p12"/>
          <p:cNvSpPr/>
          <p:nvPr/>
        </p:nvSpPr>
        <p:spPr>
          <a:xfrm>
            <a:off x="0" y="4836000"/>
            <a:ext cx="9144000" cy="3354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OUT">
  <p:cSld name="CUSTOM_6">
    <p:spTree>
      <p:nvGrpSpPr>
        <p:cNvPr id="60" name="Shape 60"/>
        <p:cNvGrpSpPr/>
        <p:nvPr/>
      </p:nvGrpSpPr>
      <p:grpSpPr>
        <a:xfrm>
          <a:off x="0" y="0"/>
          <a:ext cx="0" cy="0"/>
          <a:chOff x="0" y="0"/>
          <a:chExt cx="0" cy="0"/>
        </a:xfrm>
      </p:grpSpPr>
      <p:sp>
        <p:nvSpPr>
          <p:cNvPr id="61" name="Google Shape;61;p13"/>
          <p:cNvSpPr txBox="1"/>
          <p:nvPr/>
        </p:nvSpPr>
        <p:spPr>
          <a:xfrm>
            <a:off x="381000" y="1129457"/>
            <a:ext cx="8229600" cy="46203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t/>
            </a:r>
            <a:endParaRPr b="1" sz="3000">
              <a:solidFill>
                <a:srgbClr val="333333"/>
              </a:solidFill>
              <a:latin typeface="Courier New"/>
              <a:ea typeface="Courier New"/>
              <a:cs typeface="Courier New"/>
              <a:sym typeface="Courier New"/>
            </a:endParaRPr>
          </a:p>
          <a:p>
            <a:pPr indent="0" lvl="0" marL="0" rtl="0" algn="l">
              <a:spcBef>
                <a:spcPts val="600"/>
              </a:spcBef>
              <a:spcAft>
                <a:spcPts val="0"/>
              </a:spcAft>
              <a:buNone/>
            </a:pPr>
            <a:r>
              <a:rPr b="1" lang="en" sz="3000">
                <a:solidFill>
                  <a:srgbClr val="333333"/>
                </a:solidFill>
                <a:latin typeface="Courier New"/>
                <a:ea typeface="Courier New"/>
                <a:cs typeface="Courier New"/>
                <a:sym typeface="Courier New"/>
              </a:rPr>
              <a:t>function buildPyramid()</a:t>
            </a:r>
            <a:r>
              <a:rPr lang="en" sz="3000">
                <a:solidFill>
                  <a:srgbClr val="333333"/>
                </a:solidFill>
                <a:latin typeface="Courier New"/>
                <a:ea typeface="Courier New"/>
                <a:cs typeface="Courier New"/>
                <a:sym typeface="Courier New"/>
              </a:rPr>
              <a:t>{</a:t>
            </a:r>
            <a:endParaRPr sz="3000">
              <a:solidFill>
                <a:srgbClr val="333333"/>
              </a:solidFill>
              <a:latin typeface="Courier New"/>
              <a:ea typeface="Courier New"/>
              <a:cs typeface="Courier New"/>
              <a:sym typeface="Courier New"/>
            </a:endParaRPr>
          </a:p>
          <a:p>
            <a:pPr indent="0" lvl="0" marL="0" rtl="0" algn="l">
              <a:spcBef>
                <a:spcPts val="600"/>
              </a:spcBef>
              <a:spcAft>
                <a:spcPts val="0"/>
              </a:spcAft>
              <a:buNone/>
            </a:pPr>
            <a:r>
              <a:rPr lang="en" sz="3000">
                <a:solidFill>
                  <a:srgbClr val="333333"/>
                </a:solidFill>
                <a:latin typeface="Courier New"/>
                <a:ea typeface="Courier New"/>
                <a:cs typeface="Courier New"/>
                <a:sym typeface="Courier New"/>
              </a:rPr>
              <a:t>  /* code goes here */</a:t>
            </a:r>
            <a:endParaRPr sz="3000">
              <a:solidFill>
                <a:srgbClr val="333333"/>
              </a:solidFill>
              <a:latin typeface="Courier New"/>
              <a:ea typeface="Courier New"/>
              <a:cs typeface="Courier New"/>
              <a:sym typeface="Courier New"/>
            </a:endParaRPr>
          </a:p>
          <a:p>
            <a:pPr indent="0" lvl="0" marL="0" rtl="0" algn="l">
              <a:spcBef>
                <a:spcPts val="600"/>
              </a:spcBef>
              <a:spcAft>
                <a:spcPts val="0"/>
              </a:spcAft>
              <a:buNone/>
            </a:pPr>
            <a:r>
              <a:rPr lang="en" sz="3000">
                <a:solidFill>
                  <a:srgbClr val="333333"/>
                </a:solidFill>
                <a:latin typeface="Courier New"/>
                <a:ea typeface="Courier New"/>
                <a:cs typeface="Courier New"/>
                <a:sym typeface="Courier New"/>
              </a:rPr>
              <a:t>}</a:t>
            </a:r>
            <a:endParaRPr sz="3000">
              <a:solidFill>
                <a:srgbClr val="333333"/>
              </a:solidFill>
              <a:latin typeface="Courier New"/>
              <a:ea typeface="Courier New"/>
              <a:cs typeface="Courier New"/>
              <a:sym typeface="Courier New"/>
            </a:endParaRPr>
          </a:p>
          <a:p>
            <a:pPr indent="0" lvl="0" marL="0" rtl="0" algn="l">
              <a:spcBef>
                <a:spcPts val="600"/>
              </a:spcBef>
              <a:spcAft>
                <a:spcPts val="0"/>
              </a:spcAft>
              <a:buNone/>
            </a:pPr>
            <a:r>
              <a:t/>
            </a:r>
            <a:endParaRPr sz="3000">
              <a:solidFill>
                <a:srgbClr val="333333"/>
              </a:solidFill>
              <a:latin typeface="Courier New"/>
              <a:ea typeface="Courier New"/>
              <a:cs typeface="Courier New"/>
              <a:sym typeface="Courier New"/>
            </a:endParaRPr>
          </a:p>
          <a:p>
            <a:pPr indent="0" lvl="0" marL="0" rtl="0" algn="l">
              <a:spcBef>
                <a:spcPts val="600"/>
              </a:spcBef>
              <a:spcAft>
                <a:spcPts val="0"/>
              </a:spcAft>
              <a:buNone/>
            </a:pPr>
            <a:r>
              <a:t/>
            </a:r>
            <a:endParaRPr sz="3000">
              <a:solidFill>
                <a:srgbClr val="333333"/>
              </a:solidFill>
            </a:endParaRPr>
          </a:p>
        </p:txBody>
      </p:sp>
      <p:sp>
        <p:nvSpPr>
          <p:cNvPr id="62" name="Google Shape;62;p13"/>
          <p:cNvSpPr/>
          <p:nvPr/>
        </p:nvSpPr>
        <p:spPr>
          <a:xfrm>
            <a:off x="3909088" y="2855825"/>
            <a:ext cx="4037100" cy="1772100"/>
          </a:xfrm>
          <a:prstGeom prst="wedgeRoundRectCallout">
            <a:avLst>
              <a:gd fmla="val -21355" name="adj1"/>
              <a:gd fmla="val -68750" name="adj2"/>
              <a:gd fmla="val 0" name="adj3"/>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solidFill>
                <a:srgbClr val="333333"/>
              </a:solidFill>
            </a:endParaRPr>
          </a:p>
        </p:txBody>
      </p:sp>
      <p:pic>
        <p:nvPicPr>
          <p:cNvPr descr="slide2.png" id="63" name="Google Shape;63;p13"/>
          <p:cNvPicPr preferRelativeResize="0"/>
          <p:nvPr/>
        </p:nvPicPr>
        <p:blipFill>
          <a:blip r:embed="rId2">
            <a:alphaModFix/>
          </a:blip>
          <a:stretch>
            <a:fillRect/>
          </a:stretch>
        </p:blipFill>
        <p:spPr>
          <a:xfrm>
            <a:off x="0" y="0"/>
            <a:ext cx="9144000" cy="3834875"/>
          </a:xfrm>
          <a:prstGeom prst="rect">
            <a:avLst/>
          </a:prstGeom>
          <a:noFill/>
          <a:ln>
            <a:noFill/>
          </a:ln>
        </p:spPr>
      </p:pic>
      <p:sp>
        <p:nvSpPr>
          <p:cNvPr id="64" name="Google Shape;64;p13"/>
          <p:cNvSpPr/>
          <p:nvPr/>
        </p:nvSpPr>
        <p:spPr>
          <a:xfrm>
            <a:off x="0" y="0"/>
            <a:ext cx="9144000" cy="11982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txBox="1"/>
          <p:nvPr/>
        </p:nvSpPr>
        <p:spPr>
          <a:xfrm>
            <a:off x="252200" y="205975"/>
            <a:ext cx="5930700" cy="14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800">
                <a:solidFill>
                  <a:srgbClr val="FFFFFF"/>
                </a:solidFill>
                <a:latin typeface="Proxima Nova"/>
                <a:ea typeface="Proxima Nova"/>
                <a:cs typeface="Proxima Nova"/>
                <a:sym typeface="Proxima Nova"/>
              </a:rPr>
              <a:t>Naming is crucial</a:t>
            </a:r>
            <a:endParaRPr sz="3800">
              <a:solidFill>
                <a:srgbClr val="FFFFFF"/>
              </a:solidFill>
              <a:latin typeface="Proxima Nova"/>
              <a:ea typeface="Proxima Nova"/>
              <a:cs typeface="Proxima Nova"/>
              <a:sym typeface="Proxima Nova"/>
            </a:endParaRPr>
          </a:p>
        </p:txBody>
      </p:sp>
      <p:sp>
        <p:nvSpPr>
          <p:cNvPr id="66" name="Google Shape;66;p13"/>
          <p:cNvSpPr/>
          <p:nvPr/>
        </p:nvSpPr>
        <p:spPr>
          <a:xfrm>
            <a:off x="3914525" y="2779625"/>
            <a:ext cx="4037100" cy="1772100"/>
          </a:xfrm>
          <a:prstGeom prst="wedgeRoundRectCallout">
            <a:avLst>
              <a:gd fmla="val -21355" name="adj1"/>
              <a:gd fmla="val -68750" name="adj2"/>
              <a:gd fmla="val 0" name="adj3"/>
            </a:avLst>
          </a:prstGeom>
          <a:solidFill>
            <a:srgbClr val="27A9E1"/>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txBox="1"/>
          <p:nvPr/>
        </p:nvSpPr>
        <p:spPr>
          <a:xfrm>
            <a:off x="4338600" y="3198625"/>
            <a:ext cx="3573000" cy="14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Proxima Nova"/>
                <a:ea typeface="Proxima Nova"/>
                <a:cs typeface="Proxima Nova"/>
                <a:sym typeface="Proxima Nova"/>
              </a:rPr>
              <a:t>From this name, it’s clear what the function does </a:t>
            </a:r>
            <a:endParaRPr sz="2400">
              <a:solidFill>
                <a:srgbClr val="FFFFFF"/>
              </a:solidFill>
              <a:latin typeface="Proxima Nova"/>
              <a:ea typeface="Proxima Nova"/>
              <a:cs typeface="Proxima Nova"/>
              <a:sym typeface="Proxima Nova"/>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uter definition">
  <p:cSld name="CUSTOM_3">
    <p:bg>
      <p:bgPr>
        <a:blipFill>
          <a:blip r:embed="rId2">
            <a:alphaModFix/>
          </a:blip>
          <a:stretch>
            <a:fillRect/>
          </a:stretch>
        </a:blipFill>
      </p:bgPr>
    </p:bg>
    <p:spTree>
      <p:nvGrpSpPr>
        <p:cNvPr id="68" name="Shape 68"/>
        <p:cNvGrpSpPr/>
        <p:nvPr/>
      </p:nvGrpSpPr>
      <p:grpSpPr>
        <a:xfrm>
          <a:off x="0" y="0"/>
          <a:ext cx="0" cy="0"/>
          <a:chOff x="0" y="0"/>
          <a:chExt cx="0" cy="0"/>
        </a:xfrm>
      </p:grpSpPr>
      <p:pic>
        <p:nvPicPr>
          <p:cNvPr descr="slide2.png" id="69" name="Google Shape;69;p14"/>
          <p:cNvPicPr preferRelativeResize="0"/>
          <p:nvPr/>
        </p:nvPicPr>
        <p:blipFill>
          <a:blip r:embed="rId3">
            <a:alphaModFix/>
          </a:blip>
          <a:stretch>
            <a:fillRect/>
          </a:stretch>
        </p:blipFill>
        <p:spPr>
          <a:xfrm>
            <a:off x="0" y="0"/>
            <a:ext cx="9144000" cy="3834875"/>
          </a:xfrm>
          <a:prstGeom prst="rect">
            <a:avLst/>
          </a:prstGeom>
          <a:noFill/>
          <a:ln>
            <a:noFill/>
          </a:ln>
        </p:spPr>
      </p:pic>
      <p:sp>
        <p:nvSpPr>
          <p:cNvPr id="70" name="Google Shape;70;p14"/>
          <p:cNvSpPr/>
          <p:nvPr/>
        </p:nvSpPr>
        <p:spPr>
          <a:xfrm>
            <a:off x="0" y="0"/>
            <a:ext cx="9144000" cy="11982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txBox="1"/>
          <p:nvPr>
            <p:ph type="title"/>
          </p:nvPr>
        </p:nvSpPr>
        <p:spPr>
          <a:xfrm>
            <a:off x="443725" y="244500"/>
            <a:ext cx="6384000" cy="760500"/>
          </a:xfrm>
          <a:prstGeom prst="rect">
            <a:avLst/>
          </a:prstGeom>
        </p:spPr>
        <p:txBody>
          <a:bodyPr anchorCtr="0" anchor="b" bIns="91425" lIns="91425" spcFirstLastPara="1" rIns="91425" wrap="square" tIns="91425">
            <a:noAutofit/>
          </a:bodyPr>
          <a:lstStyle>
            <a:lvl1pPr lvl="0"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a:spcBef>
                <a:spcPts val="0"/>
              </a:spcBef>
              <a:spcAft>
                <a:spcPts val="0"/>
              </a:spcAft>
              <a:buNone/>
              <a:defRPr/>
            </a:lvl9pPr>
          </a:lstStyle>
          <a:p/>
        </p:txBody>
      </p:sp>
      <p:sp>
        <p:nvSpPr>
          <p:cNvPr id="72" name="Google Shape;72;p14"/>
          <p:cNvSpPr txBox="1"/>
          <p:nvPr>
            <p:ph idx="1" type="subTitle"/>
          </p:nvPr>
        </p:nvSpPr>
        <p:spPr>
          <a:xfrm>
            <a:off x="1466975" y="2327250"/>
            <a:ext cx="3667500" cy="887400"/>
          </a:xfrm>
          <a:prstGeom prst="rect">
            <a:avLst/>
          </a:prstGeom>
        </p:spPr>
        <p:txBody>
          <a:bodyPr anchorCtr="0" anchor="t" bIns="91425" lIns="91425" spcFirstLastPara="1" rIns="91425" wrap="square" tIns="91425">
            <a:noAutofit/>
          </a:bodyPr>
          <a:lstStyle>
            <a:lvl1pPr lvl="0" rtl="0">
              <a:spcBef>
                <a:spcPts val="600"/>
              </a:spcBef>
              <a:spcAft>
                <a:spcPts val="0"/>
              </a:spcAft>
              <a:buNone/>
              <a:defRPr b="1">
                <a:latin typeface="Courier New"/>
                <a:ea typeface="Courier New"/>
                <a:cs typeface="Courier New"/>
                <a:sym typeface="Courier New"/>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a:spcBef>
                <a:spcPts val="600"/>
              </a:spcBef>
              <a:spcAft>
                <a:spcPts val="0"/>
              </a:spcAft>
              <a:buNone/>
              <a:defRPr/>
            </a:lvl9pPr>
          </a:lstStyle>
          <a:p/>
        </p:txBody>
      </p:sp>
      <p:sp>
        <p:nvSpPr>
          <p:cNvPr id="73" name="Google Shape;73;p14"/>
          <p:cNvSpPr txBox="1"/>
          <p:nvPr>
            <p:ph idx="2" type="body"/>
          </p:nvPr>
        </p:nvSpPr>
        <p:spPr>
          <a:xfrm>
            <a:off x="5994725" y="1648100"/>
            <a:ext cx="2879700" cy="2327400"/>
          </a:xfrm>
          <a:prstGeom prst="rect">
            <a:avLst/>
          </a:prstGeom>
        </p:spPr>
        <p:txBody>
          <a:bodyPr anchorCtr="0" anchor="t" bIns="91425" lIns="91425" spcFirstLastPara="1" rIns="91425" wrap="square" tIns="91425">
            <a:noAutofit/>
          </a:bodyPr>
          <a:lstStyle>
            <a:lvl1pPr indent="-381000" lvl="0" marL="457200" rtl="0">
              <a:spcBef>
                <a:spcPts val="600"/>
              </a:spcBef>
              <a:spcAft>
                <a:spcPts val="0"/>
              </a:spcAft>
              <a:buSzPts val="2400"/>
              <a:buChar char="●"/>
              <a:defRPr sz="24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 definition 1 (example)">
  <p:cSld name="CUSTOM_3_1">
    <p:bg>
      <p:bgPr>
        <a:blipFill>
          <a:blip r:embed="rId2">
            <a:alphaModFix/>
          </a:blip>
          <a:stretch>
            <a:fillRect/>
          </a:stretch>
        </a:blipFill>
      </p:bgPr>
    </p:bg>
    <p:spTree>
      <p:nvGrpSpPr>
        <p:cNvPr id="74" name="Shape 74"/>
        <p:cNvGrpSpPr/>
        <p:nvPr/>
      </p:nvGrpSpPr>
      <p:grpSpPr>
        <a:xfrm>
          <a:off x="0" y="0"/>
          <a:ext cx="0" cy="0"/>
          <a:chOff x="0" y="0"/>
          <a:chExt cx="0" cy="0"/>
        </a:xfrm>
      </p:grpSpPr>
      <p:pic>
        <p:nvPicPr>
          <p:cNvPr descr="slide2.png" id="75" name="Google Shape;75;p15"/>
          <p:cNvPicPr preferRelativeResize="0"/>
          <p:nvPr/>
        </p:nvPicPr>
        <p:blipFill>
          <a:blip r:embed="rId3">
            <a:alphaModFix/>
          </a:blip>
          <a:stretch>
            <a:fillRect/>
          </a:stretch>
        </p:blipFill>
        <p:spPr>
          <a:xfrm>
            <a:off x="0" y="0"/>
            <a:ext cx="9144000" cy="3834875"/>
          </a:xfrm>
          <a:prstGeom prst="rect">
            <a:avLst/>
          </a:prstGeom>
          <a:noFill/>
          <a:ln>
            <a:noFill/>
          </a:ln>
        </p:spPr>
      </p:pic>
      <p:sp>
        <p:nvSpPr>
          <p:cNvPr id="76" name="Google Shape;76;p15"/>
          <p:cNvSpPr/>
          <p:nvPr/>
        </p:nvSpPr>
        <p:spPr>
          <a:xfrm>
            <a:off x="0" y="0"/>
            <a:ext cx="9144000" cy="11982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txBox="1"/>
          <p:nvPr/>
        </p:nvSpPr>
        <p:spPr>
          <a:xfrm>
            <a:off x="396250" y="214025"/>
            <a:ext cx="5430000" cy="14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800">
                <a:solidFill>
                  <a:srgbClr val="FFFFFF"/>
                </a:solidFill>
                <a:latin typeface="Proxima Nova"/>
                <a:ea typeface="Proxima Nova"/>
                <a:cs typeface="Proxima Nova"/>
                <a:sym typeface="Proxima Nova"/>
              </a:rPr>
              <a:t>Calling a function</a:t>
            </a:r>
            <a:endParaRPr sz="3800">
              <a:solidFill>
                <a:srgbClr val="FFFFFF"/>
              </a:solidFill>
              <a:latin typeface="Proxima Nova"/>
              <a:ea typeface="Proxima Nova"/>
              <a:cs typeface="Proxima Nova"/>
              <a:sym typeface="Proxima Nova"/>
            </a:endParaRPr>
          </a:p>
        </p:txBody>
      </p:sp>
      <p:sp>
        <p:nvSpPr>
          <p:cNvPr id="78" name="Google Shape;78;p15"/>
          <p:cNvSpPr txBox="1"/>
          <p:nvPr/>
        </p:nvSpPr>
        <p:spPr>
          <a:xfrm>
            <a:off x="1407600" y="2225900"/>
            <a:ext cx="3687000" cy="10128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3000">
                <a:solidFill>
                  <a:srgbClr val="333333"/>
                </a:solidFill>
                <a:latin typeface="Courier New"/>
                <a:ea typeface="Courier New"/>
                <a:cs typeface="Courier New"/>
                <a:sym typeface="Courier New"/>
              </a:rPr>
              <a:t>turnAround();</a:t>
            </a:r>
            <a:endParaRPr b="1" sz="3000">
              <a:solidFill>
                <a:srgbClr val="333333"/>
              </a:solidFill>
              <a:latin typeface="Courier New"/>
              <a:ea typeface="Courier New"/>
              <a:cs typeface="Courier New"/>
              <a:sym typeface="Courier New"/>
            </a:endParaRPr>
          </a:p>
        </p:txBody>
      </p:sp>
      <p:sp>
        <p:nvSpPr>
          <p:cNvPr id="79" name="Google Shape;79;p15"/>
          <p:cNvSpPr txBox="1"/>
          <p:nvPr/>
        </p:nvSpPr>
        <p:spPr>
          <a:xfrm>
            <a:off x="5928675" y="2275875"/>
            <a:ext cx="2753700" cy="19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333333"/>
                </a:solidFill>
                <a:latin typeface="Proxima Nova"/>
                <a:ea typeface="Proxima Nova"/>
                <a:cs typeface="Proxima Nova"/>
                <a:sym typeface="Proxima Nova"/>
              </a:rPr>
              <a:t>Calling a function:</a:t>
            </a:r>
            <a:r>
              <a:rPr lang="en" sz="2400">
                <a:solidFill>
                  <a:srgbClr val="333333"/>
                </a:solidFill>
                <a:latin typeface="Proxima Nova"/>
                <a:ea typeface="Proxima Nova"/>
                <a:cs typeface="Proxima Nova"/>
                <a:sym typeface="Proxima Nova"/>
              </a:rPr>
              <a:t> causing the action to actually happen</a:t>
            </a:r>
            <a:endParaRPr sz="2400">
              <a:solidFill>
                <a:srgbClr val="333333"/>
              </a:solidFill>
              <a:latin typeface="Proxima Nova"/>
              <a:ea typeface="Proxima Nova"/>
              <a:cs typeface="Proxima Nova"/>
              <a:sym typeface="Proxima Nova"/>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ust code">
  <p:cSld name="CUSTOM_4">
    <p:bg>
      <p:bgPr>
        <a:blipFill>
          <a:blip r:embed="rId2">
            <a:alphaModFix/>
          </a:blip>
          <a:stretch>
            <a:fillRect/>
          </a:stretch>
        </a:blipFill>
      </p:bgPr>
    </p:bg>
    <p:spTree>
      <p:nvGrpSpPr>
        <p:cNvPr id="80" name="Shape 80"/>
        <p:cNvGrpSpPr/>
        <p:nvPr/>
      </p:nvGrpSpPr>
      <p:grpSpPr>
        <a:xfrm>
          <a:off x="0" y="0"/>
          <a:ext cx="0" cy="0"/>
          <a:chOff x="0" y="0"/>
          <a:chExt cx="0" cy="0"/>
        </a:xfrm>
      </p:grpSpPr>
      <p:pic>
        <p:nvPicPr>
          <p:cNvPr descr="slide2.png" id="81" name="Google Shape;81;p16"/>
          <p:cNvPicPr preferRelativeResize="0"/>
          <p:nvPr/>
        </p:nvPicPr>
        <p:blipFill>
          <a:blip r:embed="rId3">
            <a:alphaModFix/>
          </a:blip>
          <a:stretch>
            <a:fillRect/>
          </a:stretch>
        </p:blipFill>
        <p:spPr>
          <a:xfrm>
            <a:off x="0" y="0"/>
            <a:ext cx="9144000" cy="3834875"/>
          </a:xfrm>
          <a:prstGeom prst="rect">
            <a:avLst/>
          </a:prstGeom>
          <a:noFill/>
          <a:ln>
            <a:noFill/>
          </a:ln>
        </p:spPr>
      </p:pic>
      <p:sp>
        <p:nvSpPr>
          <p:cNvPr id="82" name="Google Shape;82;p16"/>
          <p:cNvSpPr/>
          <p:nvPr/>
        </p:nvSpPr>
        <p:spPr>
          <a:xfrm>
            <a:off x="0" y="0"/>
            <a:ext cx="9144000" cy="11982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6"/>
          <p:cNvSpPr txBox="1"/>
          <p:nvPr/>
        </p:nvSpPr>
        <p:spPr>
          <a:xfrm>
            <a:off x="396250" y="137825"/>
            <a:ext cx="3971100" cy="14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500">
                <a:solidFill>
                  <a:srgbClr val="FFFFFF"/>
                </a:solidFill>
                <a:latin typeface="Proxima Nova"/>
                <a:ea typeface="Proxima Nova"/>
                <a:cs typeface="Proxima Nova"/>
                <a:sym typeface="Proxima Nova"/>
              </a:rPr>
              <a:t>Functions</a:t>
            </a:r>
            <a:endParaRPr b="1" sz="4500">
              <a:solidFill>
                <a:srgbClr val="FFFFFF"/>
              </a:solidFill>
              <a:latin typeface="Proxima Nova"/>
              <a:ea typeface="Proxima Nova"/>
              <a:cs typeface="Proxima Nova"/>
              <a:sym typeface="Proxima Nova"/>
            </a:endParaRPr>
          </a:p>
        </p:txBody>
      </p:sp>
      <p:sp>
        <p:nvSpPr>
          <p:cNvPr id="84" name="Google Shape;84;p16"/>
          <p:cNvSpPr txBox="1"/>
          <p:nvPr/>
        </p:nvSpPr>
        <p:spPr>
          <a:xfrm>
            <a:off x="2301750" y="1411050"/>
            <a:ext cx="4540500" cy="30000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3000">
                <a:solidFill>
                  <a:srgbClr val="333333"/>
                </a:solidFill>
                <a:latin typeface="Courier New"/>
                <a:ea typeface="Courier New"/>
                <a:cs typeface="Courier New"/>
                <a:sym typeface="Courier New"/>
              </a:rPr>
              <a:t>turnAround();</a:t>
            </a:r>
            <a:endParaRPr b="1" sz="3000">
              <a:solidFill>
                <a:srgbClr val="333333"/>
              </a:solidFill>
              <a:latin typeface="Courier New"/>
              <a:ea typeface="Courier New"/>
              <a:cs typeface="Courier New"/>
              <a:sym typeface="Courier New"/>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de">
  <p:cSld name="CUSTOM_4_1">
    <p:bg>
      <p:bgPr>
        <a:blipFill>
          <a:blip r:embed="rId2">
            <a:alphaModFix/>
          </a:blip>
          <a:stretch>
            <a:fillRect/>
          </a:stretch>
        </a:blipFill>
      </p:bgPr>
    </p:bg>
    <p:spTree>
      <p:nvGrpSpPr>
        <p:cNvPr id="85" name="Shape 85"/>
        <p:cNvGrpSpPr/>
        <p:nvPr/>
      </p:nvGrpSpPr>
      <p:grpSpPr>
        <a:xfrm>
          <a:off x="0" y="0"/>
          <a:ext cx="0" cy="0"/>
          <a:chOff x="0" y="0"/>
          <a:chExt cx="0" cy="0"/>
        </a:xfrm>
      </p:grpSpPr>
      <p:pic>
        <p:nvPicPr>
          <p:cNvPr descr="slide2.png" id="86" name="Google Shape;86;p17"/>
          <p:cNvPicPr preferRelativeResize="0"/>
          <p:nvPr/>
        </p:nvPicPr>
        <p:blipFill>
          <a:blip r:embed="rId3">
            <a:alphaModFix/>
          </a:blip>
          <a:stretch>
            <a:fillRect/>
          </a:stretch>
        </p:blipFill>
        <p:spPr>
          <a:xfrm>
            <a:off x="0" y="0"/>
            <a:ext cx="9144000" cy="3834875"/>
          </a:xfrm>
          <a:prstGeom prst="rect">
            <a:avLst/>
          </a:prstGeom>
          <a:noFill/>
          <a:ln>
            <a:noFill/>
          </a:ln>
        </p:spPr>
      </p:pic>
      <p:sp>
        <p:nvSpPr>
          <p:cNvPr id="87" name="Google Shape;87;p17"/>
          <p:cNvSpPr/>
          <p:nvPr/>
        </p:nvSpPr>
        <p:spPr>
          <a:xfrm>
            <a:off x="0" y="0"/>
            <a:ext cx="9144000" cy="11982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7"/>
          <p:cNvSpPr txBox="1"/>
          <p:nvPr>
            <p:ph type="title"/>
          </p:nvPr>
        </p:nvSpPr>
        <p:spPr>
          <a:xfrm>
            <a:off x="371275" y="362225"/>
            <a:ext cx="7099500" cy="724500"/>
          </a:xfrm>
          <a:prstGeom prst="rect">
            <a:avLst/>
          </a:prstGeom>
        </p:spPr>
        <p:txBody>
          <a:bodyPr anchorCtr="0" anchor="b" bIns="91425" lIns="91425" spcFirstLastPara="1" rIns="91425" wrap="square" tIns="91425">
            <a:noAutofit/>
          </a:bodyPr>
          <a:lstStyle>
            <a:lvl1pPr lvl="0"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a:spcBef>
                <a:spcPts val="0"/>
              </a:spcBef>
              <a:spcAft>
                <a:spcPts val="0"/>
              </a:spcAft>
              <a:buNone/>
              <a:defRPr/>
            </a:lvl9pPr>
          </a:lstStyle>
          <a:p/>
        </p:txBody>
      </p:sp>
      <p:sp>
        <p:nvSpPr>
          <p:cNvPr id="89" name="Google Shape;89;p17"/>
          <p:cNvSpPr txBox="1"/>
          <p:nvPr>
            <p:ph idx="1" type="subTitle"/>
          </p:nvPr>
        </p:nvSpPr>
        <p:spPr>
          <a:xfrm>
            <a:off x="2635150" y="2218575"/>
            <a:ext cx="3921000" cy="1774800"/>
          </a:xfrm>
          <a:prstGeom prst="rect">
            <a:avLst/>
          </a:prstGeom>
        </p:spPr>
        <p:txBody>
          <a:bodyPr anchorCtr="0" anchor="t" bIns="91425" lIns="91425" spcFirstLastPara="1" rIns="91425" wrap="square" tIns="91425">
            <a:noAutofit/>
          </a:bodyPr>
          <a:lstStyle>
            <a:lvl1pPr lvl="0" rtl="0">
              <a:spcBef>
                <a:spcPts val="600"/>
              </a:spcBef>
              <a:spcAft>
                <a:spcPts val="0"/>
              </a:spcAft>
              <a:buNone/>
              <a:defRPr b="1">
                <a:solidFill>
                  <a:srgbClr val="333333"/>
                </a:solidFill>
                <a:latin typeface="Courier New"/>
                <a:ea typeface="Courier New"/>
                <a:cs typeface="Courier New"/>
                <a:sym typeface="Courier New"/>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a:spcBef>
                <a:spcPts val="600"/>
              </a:spcBef>
              <a:spcAft>
                <a:spcPts val="0"/>
              </a:spcAft>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callout">
  <p:cSld name="CUSTOM_7">
    <p:spTree>
      <p:nvGrpSpPr>
        <p:cNvPr id="90" name="Shape 90"/>
        <p:cNvGrpSpPr/>
        <p:nvPr/>
      </p:nvGrpSpPr>
      <p:grpSpPr>
        <a:xfrm>
          <a:off x="0" y="0"/>
          <a:ext cx="0" cy="0"/>
          <a:chOff x="0" y="0"/>
          <a:chExt cx="0" cy="0"/>
        </a:xfrm>
      </p:grpSpPr>
      <p:sp>
        <p:nvSpPr>
          <p:cNvPr id="91" name="Google Shape;91;p1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a:spcBef>
                <a:spcPts val="0"/>
              </a:spcBef>
              <a:spcAft>
                <a:spcPts val="0"/>
              </a:spcAft>
              <a:buNone/>
              <a:defRPr/>
            </a:lvl9pPr>
          </a:lstStyle>
          <a:p/>
        </p:txBody>
      </p:sp>
      <p:pic>
        <p:nvPicPr>
          <p:cNvPr descr="slide2.png" id="92" name="Google Shape;92;p18"/>
          <p:cNvPicPr preferRelativeResize="0"/>
          <p:nvPr/>
        </p:nvPicPr>
        <p:blipFill>
          <a:blip r:embed="rId2">
            <a:alphaModFix/>
          </a:blip>
          <a:stretch>
            <a:fillRect/>
          </a:stretch>
        </p:blipFill>
        <p:spPr>
          <a:xfrm>
            <a:off x="0" y="0"/>
            <a:ext cx="9144000" cy="3834875"/>
          </a:xfrm>
          <a:prstGeom prst="rect">
            <a:avLst/>
          </a:prstGeom>
          <a:noFill/>
          <a:ln>
            <a:noFill/>
          </a:ln>
        </p:spPr>
      </p:pic>
      <p:sp>
        <p:nvSpPr>
          <p:cNvPr id="93" name="Google Shape;93;p18"/>
          <p:cNvSpPr/>
          <p:nvPr/>
        </p:nvSpPr>
        <p:spPr>
          <a:xfrm>
            <a:off x="0" y="0"/>
            <a:ext cx="9144000" cy="11982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8"/>
          <p:cNvSpPr/>
          <p:nvPr/>
        </p:nvSpPr>
        <p:spPr>
          <a:xfrm>
            <a:off x="1358525" y="1577100"/>
            <a:ext cx="6355500" cy="1699800"/>
          </a:xfrm>
          <a:prstGeom prst="roundRect">
            <a:avLst>
              <a:gd fmla="val 847" name="adj"/>
            </a:avLst>
          </a:prstGeom>
          <a:noFill/>
          <a:ln cap="flat" cmpd="sng" w="38100">
            <a:solidFill>
              <a:srgbClr val="27A9E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7A9E1"/>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title + body">
  <p:cSld name="CUSTOM_8">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1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45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a:spcBef>
                <a:spcPts val="0"/>
              </a:spcBef>
              <a:spcAft>
                <a:spcPts val="0"/>
              </a:spcAft>
              <a:buNone/>
              <a:defRPr/>
            </a:lvl9pPr>
          </a:lstStyle>
          <a:p/>
        </p:txBody>
      </p:sp>
      <p:sp>
        <p:nvSpPr>
          <p:cNvPr id="97" name="Google Shape;97;p19"/>
          <p:cNvSpPr txBox="1"/>
          <p:nvPr>
            <p:ph idx="1" type="body"/>
          </p:nvPr>
        </p:nvSpPr>
        <p:spPr>
          <a:xfrm>
            <a:off x="458075" y="1452625"/>
            <a:ext cx="8271300" cy="34230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title + body 1">
  <p:cSld name="CUSTOM_8_1">
    <p:bg>
      <p:bgPr>
        <a:blipFill>
          <a:blip r:embed="rId2">
            <a:alphaModFix/>
          </a:blip>
          <a:stretch>
            <a:fillRect/>
          </a:stretch>
        </a:blipFill>
      </p:bgPr>
    </p:bg>
    <p:spTree>
      <p:nvGrpSpPr>
        <p:cNvPr id="98" name="Shape 98"/>
        <p:cNvGrpSpPr/>
        <p:nvPr/>
      </p:nvGrpSpPr>
      <p:grpSpPr>
        <a:xfrm>
          <a:off x="0" y="0"/>
          <a:ext cx="0" cy="0"/>
          <a:chOff x="0" y="0"/>
          <a:chExt cx="0" cy="0"/>
        </a:xfrm>
      </p:grpSpPr>
      <p:sp>
        <p:nvSpPr>
          <p:cNvPr id="99" name="Google Shape;99;p2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45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 name="Google Shape;100;p20"/>
          <p:cNvSpPr/>
          <p:nvPr/>
        </p:nvSpPr>
        <p:spPr>
          <a:xfrm>
            <a:off x="1454100" y="1790025"/>
            <a:ext cx="6235800" cy="2181300"/>
          </a:xfrm>
          <a:prstGeom prst="roundRect">
            <a:avLst>
              <a:gd fmla="val 847" name="adj"/>
            </a:avLst>
          </a:prstGeom>
          <a:noFill/>
          <a:ln cap="flat" cmpd="sng" w="76200">
            <a:solidFill>
              <a:srgbClr val="27A9E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7A9E1"/>
              </a:solidFill>
            </a:endParaRPr>
          </a:p>
        </p:txBody>
      </p:sp>
      <p:sp>
        <p:nvSpPr>
          <p:cNvPr id="101" name="Google Shape;101;p20"/>
          <p:cNvSpPr txBox="1"/>
          <p:nvPr>
            <p:ph idx="1" type="body"/>
          </p:nvPr>
        </p:nvSpPr>
        <p:spPr>
          <a:xfrm>
            <a:off x="1584700" y="1937875"/>
            <a:ext cx="5940300" cy="1874400"/>
          </a:xfrm>
          <a:prstGeom prst="rect">
            <a:avLst/>
          </a:prstGeom>
        </p:spPr>
        <p:txBody>
          <a:bodyPr anchorCtr="0" anchor="t" bIns="91425" lIns="91425" spcFirstLastPara="1" rIns="91425" wrap="square" tIns="91425">
            <a:noAutofit/>
          </a:bodyPr>
          <a:lstStyle>
            <a:lvl1pPr indent="-381000" lvl="0" marL="457200" rtl="0">
              <a:spcBef>
                <a:spcPts val="600"/>
              </a:spcBef>
              <a:spcAft>
                <a:spcPts val="0"/>
              </a:spcAft>
              <a:buClr>
                <a:srgbClr val="333333"/>
              </a:buClr>
              <a:buSzPts val="2400"/>
              <a:buFont typeface="Courier New"/>
              <a:buChar char="●"/>
              <a:defRPr b="1" sz="2400">
                <a:solidFill>
                  <a:srgbClr val="333333"/>
                </a:solidFill>
                <a:latin typeface="Courier New"/>
                <a:ea typeface="Courier New"/>
                <a:cs typeface="Courier New"/>
                <a:sym typeface="Courier New"/>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TITLE_2">
    <p:bg>
      <p:bgPr>
        <a:blipFill>
          <a:blip r:embed="rId2">
            <a:alphaModFix/>
          </a:blip>
          <a:stretch>
            <a:fillRect/>
          </a:stretch>
        </a:blipFill>
      </p:bgPr>
    </p:bg>
    <p:spTree>
      <p:nvGrpSpPr>
        <p:cNvPr id="12" name="Shape 12"/>
        <p:cNvGrpSpPr/>
        <p:nvPr/>
      </p:nvGrpSpPr>
      <p:grpSpPr>
        <a:xfrm>
          <a:off x="0" y="0"/>
          <a:ext cx="0" cy="0"/>
          <a:chOff x="0" y="0"/>
          <a:chExt cx="0" cy="0"/>
        </a:xfrm>
      </p:grpSpPr>
      <p:sp>
        <p:nvSpPr>
          <p:cNvPr id="13" name="Google Shape;13;p3"/>
          <p:cNvSpPr/>
          <p:nvPr/>
        </p:nvSpPr>
        <p:spPr>
          <a:xfrm>
            <a:off x="0" y="-45525"/>
            <a:ext cx="9144000" cy="51891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 name="Google Shape;14;p3"/>
          <p:cNvCxnSpPr/>
          <p:nvPr/>
        </p:nvCxnSpPr>
        <p:spPr>
          <a:xfrm>
            <a:off x="0" y="2701425"/>
            <a:ext cx="6452100" cy="0"/>
          </a:xfrm>
          <a:prstGeom prst="straightConnector1">
            <a:avLst/>
          </a:prstGeom>
          <a:noFill/>
          <a:ln cap="flat" cmpd="sng" w="152400">
            <a:solidFill>
              <a:srgbClr val="FFFFFF"/>
            </a:solidFill>
            <a:prstDash val="solid"/>
            <a:round/>
            <a:headEnd len="med" w="med" type="none"/>
            <a:tailEnd len="med" w="med" type="none"/>
          </a:ln>
        </p:spPr>
      </p:cxnSp>
      <p:sp>
        <p:nvSpPr>
          <p:cNvPr id="15" name="Google Shape;15;p3"/>
          <p:cNvSpPr txBox="1"/>
          <p:nvPr>
            <p:ph type="title"/>
          </p:nvPr>
        </p:nvSpPr>
        <p:spPr>
          <a:xfrm>
            <a:off x="1340200" y="681575"/>
            <a:ext cx="7860000" cy="16935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45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 name="Google Shape;16;p3"/>
          <p:cNvSpPr txBox="1"/>
          <p:nvPr>
            <p:ph idx="1" type="subTitle"/>
          </p:nvPr>
        </p:nvSpPr>
        <p:spPr>
          <a:xfrm>
            <a:off x="335050" y="3024525"/>
            <a:ext cx="4781400" cy="7062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2400">
                <a:solidFill>
                  <a:srgbClr val="FFFFFF"/>
                </a:solidFill>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a:spcBef>
                <a:spcPts val="600"/>
              </a:spcBef>
              <a:spcAft>
                <a:spcPts val="0"/>
              </a:spcAft>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102" name="Shape 102"/>
        <p:cNvGrpSpPr/>
        <p:nvPr/>
      </p:nvGrpSpPr>
      <p:grpSpPr>
        <a:xfrm>
          <a:off x="0" y="0"/>
          <a:ext cx="0" cy="0"/>
          <a:chOff x="0" y="0"/>
          <a:chExt cx="0" cy="0"/>
        </a:xfrm>
      </p:grpSpPr>
      <p:sp>
        <p:nvSpPr>
          <p:cNvPr id="103" name="Google Shape;103;p21"/>
          <p:cNvSpPr/>
          <p:nvPr/>
        </p:nvSpPr>
        <p:spPr>
          <a:xfrm>
            <a:off x="0" y="0"/>
            <a:ext cx="9144000" cy="5143500"/>
          </a:xfrm>
          <a:prstGeom prst="rect">
            <a:avLst/>
          </a:prstGeom>
          <a:solidFill>
            <a:srgbClr val="2D8E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4EAED3"/>
              </a:solidFill>
              <a:latin typeface="Calibri"/>
              <a:ea typeface="Calibri"/>
              <a:cs typeface="Calibri"/>
              <a:sym typeface="Calibri"/>
            </a:endParaRPr>
          </a:p>
        </p:txBody>
      </p:sp>
      <p:sp>
        <p:nvSpPr>
          <p:cNvPr id="104" name="Google Shape;104;p21"/>
          <p:cNvSpPr txBox="1"/>
          <p:nvPr>
            <p:ph type="ctrTitle"/>
          </p:nvPr>
        </p:nvSpPr>
        <p:spPr>
          <a:xfrm>
            <a:off x="311708" y="689500"/>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4800"/>
              <a:buFont typeface="Proxima Nova"/>
              <a:buNone/>
              <a:defRPr b="1" sz="4800">
                <a:solidFill>
                  <a:srgbClr val="FFFFFF"/>
                </a:solidFill>
                <a:latin typeface="Proxima Nova"/>
                <a:ea typeface="Proxima Nova"/>
                <a:cs typeface="Proxima Nova"/>
                <a:sym typeface="Proxima Nova"/>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5" name="Google Shape;10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pic>
        <p:nvPicPr>
          <p:cNvPr id="106" name="Google Shape;106;p21"/>
          <p:cNvPicPr preferRelativeResize="0"/>
          <p:nvPr/>
        </p:nvPicPr>
        <p:blipFill>
          <a:blip r:embed="rId2">
            <a:alphaModFix/>
          </a:blip>
          <a:stretch>
            <a:fillRect/>
          </a:stretch>
        </p:blipFill>
        <p:spPr>
          <a:xfrm>
            <a:off x="7600876" y="4453875"/>
            <a:ext cx="786488" cy="344180"/>
          </a:xfrm>
          <a:prstGeom prst="rect">
            <a:avLst/>
          </a:prstGeom>
          <a:noFill/>
          <a:ln>
            <a:noFill/>
          </a:ln>
        </p:spPr>
      </p:pic>
      <p:cxnSp>
        <p:nvCxnSpPr>
          <p:cNvPr id="107" name="Google Shape;107;p21"/>
          <p:cNvCxnSpPr/>
          <p:nvPr/>
        </p:nvCxnSpPr>
        <p:spPr>
          <a:xfrm>
            <a:off x="3200550" y="2816575"/>
            <a:ext cx="2742900" cy="6300"/>
          </a:xfrm>
          <a:prstGeom prst="straightConnector1">
            <a:avLst/>
          </a:prstGeom>
          <a:noFill/>
          <a:ln cap="flat" cmpd="sng" w="38100">
            <a:solidFill>
              <a:schemeClr val="lt1"/>
            </a:solidFill>
            <a:prstDash val="solid"/>
            <a:round/>
            <a:headEnd len="sm" w="sm" type="none"/>
            <a:tailEnd len="sm" w="sm"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ocab Slide" type="titleOnly">
  <p:cSld name="TITLE_ONLY">
    <p:spTree>
      <p:nvGrpSpPr>
        <p:cNvPr id="108" name="Shape 108"/>
        <p:cNvGrpSpPr/>
        <p:nvPr/>
      </p:nvGrpSpPr>
      <p:grpSpPr>
        <a:xfrm>
          <a:off x="0" y="0"/>
          <a:ext cx="0" cy="0"/>
          <a:chOff x="0" y="0"/>
          <a:chExt cx="0" cy="0"/>
        </a:xfrm>
      </p:grpSpPr>
      <p:sp>
        <p:nvSpPr>
          <p:cNvPr id="109" name="Google Shape;109;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10" name="Google Shape;110;p22"/>
          <p:cNvSpPr txBox="1"/>
          <p:nvPr/>
        </p:nvSpPr>
        <p:spPr>
          <a:xfrm>
            <a:off x="388375" y="324350"/>
            <a:ext cx="6373200" cy="7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2D8EC2"/>
                </a:solidFill>
                <a:latin typeface="Proxima Nova"/>
                <a:ea typeface="Proxima Nova"/>
                <a:cs typeface="Proxima Nova"/>
                <a:sym typeface="Proxima Nova"/>
              </a:rPr>
              <a:t>Concepts Learned this Lesson</a:t>
            </a:r>
            <a:endParaRPr sz="3600">
              <a:solidFill>
                <a:srgbClr val="2D8EC2"/>
              </a:solidFill>
              <a:latin typeface="Proxima Nova"/>
              <a:ea typeface="Proxima Nova"/>
              <a:cs typeface="Proxima Nova"/>
              <a:sym typeface="Proxima Nova"/>
            </a:endParaRPr>
          </a:p>
        </p:txBody>
      </p:sp>
      <p:cxnSp>
        <p:nvCxnSpPr>
          <p:cNvPr id="111" name="Google Shape;111;p22"/>
          <p:cNvCxnSpPr/>
          <p:nvPr/>
        </p:nvCxnSpPr>
        <p:spPr>
          <a:xfrm>
            <a:off x="933314" y="1073525"/>
            <a:ext cx="2742900" cy="6300"/>
          </a:xfrm>
          <a:prstGeom prst="straightConnector1">
            <a:avLst/>
          </a:prstGeom>
          <a:noFill/>
          <a:ln cap="flat" cmpd="sng" w="38100">
            <a:solidFill>
              <a:srgbClr val="2D8EC2"/>
            </a:solidFill>
            <a:prstDash val="solid"/>
            <a:round/>
            <a:headEnd len="sm" w="sm" type="none"/>
            <a:tailEnd len="sm" w="sm" type="none"/>
          </a:ln>
        </p:spPr>
      </p:cxnSp>
      <p:graphicFrame>
        <p:nvGraphicFramePr>
          <p:cNvPr id="112" name="Google Shape;112;p22"/>
          <p:cNvGraphicFramePr/>
          <p:nvPr/>
        </p:nvGraphicFramePr>
        <p:xfrm>
          <a:off x="993813" y="1655973"/>
          <a:ext cx="3000000" cy="3000000"/>
        </p:xfrm>
        <a:graphic>
          <a:graphicData uri="http://schemas.openxmlformats.org/drawingml/2006/table">
            <a:tbl>
              <a:tblPr>
                <a:noFill/>
                <a:tableStyleId>{54D9961B-8C04-4C40-885E-231F6F0CCDA1}</a:tableStyleId>
              </a:tblPr>
              <a:tblGrid>
                <a:gridCol w="3619500"/>
                <a:gridCol w="3619500"/>
              </a:tblGrid>
              <a:tr h="67900">
                <a:tc>
                  <a:txBody>
                    <a:bodyPr/>
                    <a:lstStyle/>
                    <a:p>
                      <a:pPr indent="0" lvl="0" marL="0" rtl="0" algn="ctr">
                        <a:spcBef>
                          <a:spcPts val="0"/>
                        </a:spcBef>
                        <a:spcAft>
                          <a:spcPts val="0"/>
                        </a:spcAft>
                        <a:buNone/>
                      </a:pPr>
                      <a:r>
                        <a:rPr b="1" lang="en" sz="1400">
                          <a:solidFill>
                            <a:srgbClr val="FFFFFF"/>
                          </a:solidFill>
                          <a:latin typeface="Proxima Nova"/>
                          <a:ea typeface="Proxima Nova"/>
                          <a:cs typeface="Proxima Nova"/>
                          <a:sym typeface="Proxima Nova"/>
                        </a:rPr>
                        <a:t>Term</a:t>
                      </a:r>
                      <a:endParaRPr b="1" sz="1400">
                        <a:solidFill>
                          <a:srgbClr val="FFFFFF"/>
                        </a:solidFill>
                        <a:latin typeface="Proxima Nova"/>
                        <a:ea typeface="Proxima Nova"/>
                        <a:cs typeface="Proxima Nova"/>
                        <a:sym typeface="Proxima Nov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dot"/>
                      <a:round/>
                      <a:headEnd len="sm" w="sm" type="none"/>
                      <a:tailEnd len="sm" w="sm" type="none"/>
                    </a:lnB>
                    <a:solidFill>
                      <a:srgbClr val="2D8EC2"/>
                    </a:solidFill>
                  </a:tcPr>
                </a:tc>
                <a:tc>
                  <a:txBody>
                    <a:bodyPr/>
                    <a:lstStyle/>
                    <a:p>
                      <a:pPr indent="0" lvl="0" marL="0" rtl="0" algn="ctr">
                        <a:spcBef>
                          <a:spcPts val="0"/>
                        </a:spcBef>
                        <a:spcAft>
                          <a:spcPts val="0"/>
                        </a:spcAft>
                        <a:buNone/>
                      </a:pPr>
                      <a:r>
                        <a:rPr b="1" lang="en" sz="1400">
                          <a:solidFill>
                            <a:srgbClr val="FFFFFF"/>
                          </a:solidFill>
                          <a:latin typeface="Proxima Nova"/>
                          <a:ea typeface="Proxima Nova"/>
                          <a:cs typeface="Proxima Nova"/>
                          <a:sym typeface="Proxima Nova"/>
                        </a:rPr>
                        <a:t>Definition</a:t>
                      </a:r>
                      <a:endParaRPr b="1" sz="1400">
                        <a:solidFill>
                          <a:srgbClr val="FFFFFF"/>
                        </a:solidFill>
                        <a:latin typeface="Proxima Nova"/>
                        <a:ea typeface="Proxima Nova"/>
                        <a:cs typeface="Proxima Nova"/>
                        <a:sym typeface="Proxima Nov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dot"/>
                      <a:round/>
                      <a:headEnd len="sm" w="sm" type="none"/>
                      <a:tailEnd len="sm" w="sm" type="none"/>
                    </a:lnB>
                    <a:solidFill>
                      <a:srgbClr val="2D8EC2"/>
                    </a:solidFill>
                  </a:tcPr>
                </a:tc>
              </a:tr>
            </a:tbl>
          </a:graphicData>
        </a:graphic>
      </p:graphicFrame>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p:cSld name="CUSTOM">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4"/>
          <p:cNvSpPr/>
          <p:nvPr/>
        </p:nvSpPr>
        <p:spPr>
          <a:xfrm>
            <a:off x="0" y="-45525"/>
            <a:ext cx="4585800" cy="51891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type="title"/>
          </p:nvPr>
        </p:nvSpPr>
        <p:spPr>
          <a:xfrm>
            <a:off x="307900" y="869325"/>
            <a:ext cx="4138500" cy="1620900"/>
          </a:xfrm>
          <a:prstGeom prst="rect">
            <a:avLst/>
          </a:prstGeom>
        </p:spPr>
        <p:txBody>
          <a:bodyPr anchorCtr="0" anchor="b" bIns="91425" lIns="91425" spcFirstLastPara="1" rIns="91425" wrap="square" tIns="91425">
            <a:noAutofit/>
          </a:bodyPr>
          <a:lstStyle>
            <a:lvl1pPr lvl="0" rtl="0">
              <a:spcBef>
                <a:spcPts val="0"/>
              </a:spcBef>
              <a:spcAft>
                <a:spcPts val="0"/>
              </a:spcAft>
              <a:buNone/>
              <a:defRPr sz="45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a:spcBef>
                <a:spcPts val="0"/>
              </a:spcBef>
              <a:spcAft>
                <a:spcPts val="0"/>
              </a:spcAft>
              <a:buNone/>
              <a:defRPr/>
            </a:lvl9pPr>
          </a:lstStyle>
          <a:p/>
        </p:txBody>
      </p:sp>
      <p:sp>
        <p:nvSpPr>
          <p:cNvPr id="20" name="Google Shape;20;p4"/>
          <p:cNvSpPr txBox="1"/>
          <p:nvPr>
            <p:ph idx="1" type="body"/>
          </p:nvPr>
        </p:nvSpPr>
        <p:spPr>
          <a:xfrm>
            <a:off x="5170675" y="842150"/>
            <a:ext cx="3504600" cy="2761800"/>
          </a:xfrm>
          <a:prstGeom prst="rect">
            <a:avLst/>
          </a:prstGeom>
        </p:spPr>
        <p:txBody>
          <a:bodyPr anchorCtr="0" anchor="t" bIns="91425" lIns="91425" spcFirstLastPara="1" rIns="91425" wrap="square" tIns="91425">
            <a:noAutofit/>
          </a:bodyPr>
          <a:lstStyle>
            <a:lvl1pPr indent="-381000" lvl="0" marL="457200" rtl="0" algn="ctr">
              <a:spcBef>
                <a:spcPts val="600"/>
              </a:spcBef>
              <a:spcAft>
                <a:spcPts val="0"/>
              </a:spcAft>
              <a:buSzPts val="2400"/>
              <a:buChar char="●"/>
              <a:defRPr sz="2400"/>
            </a:lvl1pPr>
            <a:lvl2pPr indent="-381000" lvl="1" marL="914400" rtl="0" algn="ctr">
              <a:spcBef>
                <a:spcPts val="0"/>
              </a:spcBef>
              <a:spcAft>
                <a:spcPts val="0"/>
              </a:spcAft>
              <a:buSzPts val="2400"/>
              <a:buChar char="○"/>
              <a:defRPr/>
            </a:lvl2pPr>
            <a:lvl3pPr indent="-381000" lvl="2" marL="1371600" rtl="0" algn="ctr">
              <a:spcBef>
                <a:spcPts val="0"/>
              </a:spcBef>
              <a:spcAft>
                <a:spcPts val="0"/>
              </a:spcAft>
              <a:buSzPts val="2400"/>
              <a:buChar char="■"/>
              <a:defRPr/>
            </a:lvl3pPr>
            <a:lvl4pPr indent="-342900" lvl="3" marL="1828800" rtl="0" algn="ctr">
              <a:spcBef>
                <a:spcPts val="0"/>
              </a:spcBef>
              <a:spcAft>
                <a:spcPts val="0"/>
              </a:spcAft>
              <a:buSzPts val="1800"/>
              <a:buChar char="●"/>
              <a:defRPr/>
            </a:lvl4pPr>
            <a:lvl5pPr indent="-342900" lvl="4" marL="2286000" rtl="0" algn="ctr">
              <a:spcBef>
                <a:spcPts val="0"/>
              </a:spcBef>
              <a:spcAft>
                <a:spcPts val="0"/>
              </a:spcAft>
              <a:buSzPts val="1800"/>
              <a:buChar char="○"/>
              <a:defRPr/>
            </a:lvl5pPr>
            <a:lvl6pPr indent="-342900" lvl="5" marL="2743200" rtl="0" algn="ctr">
              <a:spcBef>
                <a:spcPts val="0"/>
              </a:spcBef>
              <a:spcAft>
                <a:spcPts val="0"/>
              </a:spcAft>
              <a:buSzPts val="1800"/>
              <a:buChar char="■"/>
              <a:defRPr/>
            </a:lvl6pPr>
            <a:lvl7pPr indent="-342900" lvl="6" marL="3200400" rtl="0" algn="ctr">
              <a:spcBef>
                <a:spcPts val="0"/>
              </a:spcBef>
              <a:spcAft>
                <a:spcPts val="0"/>
              </a:spcAft>
              <a:buSzPts val="1800"/>
              <a:buChar char="●"/>
              <a:defRPr/>
            </a:lvl7pPr>
            <a:lvl8pPr indent="-342900" lvl="7" marL="3657600" rtl="0" algn="ctr">
              <a:spcBef>
                <a:spcPts val="0"/>
              </a:spcBef>
              <a:spcAft>
                <a:spcPts val="0"/>
              </a:spcAft>
              <a:buSzPts val="1800"/>
              <a:buChar char="○"/>
              <a:defRPr/>
            </a:lvl8pPr>
            <a:lvl9pPr indent="-342900" lvl="8" marL="4114800" algn="ctr">
              <a:spcBef>
                <a:spcPts val="0"/>
              </a:spcBef>
              <a:spcAft>
                <a:spcPts val="0"/>
              </a:spcAft>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de">
  <p:cSld name="CAPTION_ONLY">
    <p:spTree>
      <p:nvGrpSpPr>
        <p:cNvPr id="21" name="Shape 21"/>
        <p:cNvGrpSpPr/>
        <p:nvPr/>
      </p:nvGrpSpPr>
      <p:grpSpPr>
        <a:xfrm>
          <a:off x="0" y="0"/>
          <a:ext cx="0" cy="0"/>
          <a:chOff x="0" y="0"/>
          <a:chExt cx="0" cy="0"/>
        </a:xfrm>
      </p:grpSpPr>
      <p:sp>
        <p:nvSpPr>
          <p:cNvPr id="22" name="Google Shape;22;p5"/>
          <p:cNvSpPr txBox="1"/>
          <p:nvPr/>
        </p:nvSpPr>
        <p:spPr>
          <a:xfrm>
            <a:off x="228600" y="341375"/>
            <a:ext cx="6349800" cy="119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500">
                <a:solidFill>
                  <a:srgbClr val="FFFFFF"/>
                </a:solidFill>
                <a:latin typeface="Proxima Nova"/>
                <a:ea typeface="Proxima Nova"/>
                <a:cs typeface="Proxima Nova"/>
                <a:sym typeface="Proxima Nova"/>
              </a:rPr>
              <a:t>Do you think we do this?z</a:t>
            </a:r>
            <a:endParaRPr sz="4500">
              <a:solidFill>
                <a:srgbClr val="FFFFFF"/>
              </a:solidFill>
              <a:latin typeface="Proxima Nova"/>
              <a:ea typeface="Proxima Nova"/>
              <a:cs typeface="Proxima Nova"/>
              <a:sym typeface="Proxima Nova"/>
            </a:endParaRPr>
          </a:p>
        </p:txBody>
      </p:sp>
      <p:pic>
        <p:nvPicPr>
          <p:cNvPr descr="slide2.png"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p:nvPr/>
        </p:nvSpPr>
        <p:spPr>
          <a:xfrm>
            <a:off x="0" y="0"/>
            <a:ext cx="9144000" cy="16386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5"/>
          <p:cNvSpPr txBox="1"/>
          <p:nvPr>
            <p:ph type="title"/>
          </p:nvPr>
        </p:nvSpPr>
        <p:spPr>
          <a:xfrm>
            <a:off x="498050" y="307875"/>
            <a:ext cx="8229600" cy="1064100"/>
          </a:xfrm>
          <a:prstGeom prst="rect">
            <a:avLst/>
          </a:prstGeom>
        </p:spPr>
        <p:txBody>
          <a:bodyPr anchorCtr="0" anchor="b" bIns="91425" lIns="91425" spcFirstLastPara="1" rIns="91425" wrap="square" tIns="91425">
            <a:noAutofit/>
          </a:bodyPr>
          <a:lstStyle>
            <a:lvl1pPr lvl="0" rtl="0">
              <a:spcBef>
                <a:spcPts val="0"/>
              </a:spcBef>
              <a:spcAft>
                <a:spcPts val="0"/>
              </a:spcAft>
              <a:buNone/>
              <a:defRPr sz="38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a:spcBef>
                <a:spcPts val="0"/>
              </a:spcBef>
              <a:spcAft>
                <a:spcPts val="0"/>
              </a:spcAft>
              <a:buNone/>
              <a:defRPr/>
            </a:lvl9pPr>
          </a:lstStyle>
          <a:p/>
        </p:txBody>
      </p:sp>
      <p:sp>
        <p:nvSpPr>
          <p:cNvPr id="26" name="Google Shape;26;p5"/>
          <p:cNvSpPr txBox="1"/>
          <p:nvPr>
            <p:ph idx="1" type="body"/>
          </p:nvPr>
        </p:nvSpPr>
        <p:spPr>
          <a:xfrm>
            <a:off x="584850" y="1883525"/>
            <a:ext cx="7869300" cy="2522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Font typeface="Courier New"/>
              <a:buChar char="●"/>
              <a:defRPr b="1">
                <a:latin typeface="Courier New"/>
                <a:ea typeface="Courier New"/>
                <a:cs typeface="Courier New"/>
                <a:sym typeface="Courier New"/>
              </a:defRPr>
            </a:lvl1pPr>
            <a:lvl2pPr indent="-381000" lvl="1" marL="914400" rtl="0">
              <a:spcBef>
                <a:spcPts val="0"/>
              </a:spcBef>
              <a:spcAft>
                <a:spcPts val="0"/>
              </a:spcAft>
              <a:buSzPts val="2400"/>
              <a:buFont typeface="Courier New"/>
              <a:buChar char="○"/>
              <a:defRPr b="1">
                <a:latin typeface="Courier New"/>
                <a:ea typeface="Courier New"/>
                <a:cs typeface="Courier New"/>
                <a:sym typeface="Courier New"/>
              </a:defRPr>
            </a:lvl2pPr>
            <a:lvl3pPr indent="-381000" lvl="2" marL="1371600" rtl="0">
              <a:spcBef>
                <a:spcPts val="0"/>
              </a:spcBef>
              <a:spcAft>
                <a:spcPts val="0"/>
              </a:spcAft>
              <a:buSzPts val="2400"/>
              <a:buFont typeface="Courier New"/>
              <a:buChar char="■"/>
              <a:defRPr b="1">
                <a:latin typeface="Courier New"/>
                <a:ea typeface="Courier New"/>
                <a:cs typeface="Courier New"/>
                <a:sym typeface="Courier New"/>
              </a:defRPr>
            </a:lvl3pPr>
            <a:lvl4pPr indent="-342900" lvl="3" marL="1828800" rtl="0">
              <a:spcBef>
                <a:spcPts val="0"/>
              </a:spcBef>
              <a:spcAft>
                <a:spcPts val="0"/>
              </a:spcAft>
              <a:buSzPts val="1800"/>
              <a:buFont typeface="Courier New"/>
              <a:buChar char="●"/>
              <a:defRPr b="1">
                <a:latin typeface="Courier New"/>
                <a:ea typeface="Courier New"/>
                <a:cs typeface="Courier New"/>
                <a:sym typeface="Courier New"/>
              </a:defRPr>
            </a:lvl4pPr>
            <a:lvl5pPr indent="-342900" lvl="4" marL="2286000" rtl="0">
              <a:spcBef>
                <a:spcPts val="0"/>
              </a:spcBef>
              <a:spcAft>
                <a:spcPts val="0"/>
              </a:spcAft>
              <a:buSzPts val="1800"/>
              <a:buFont typeface="Courier New"/>
              <a:buChar char="○"/>
              <a:defRPr b="1">
                <a:latin typeface="Courier New"/>
                <a:ea typeface="Courier New"/>
                <a:cs typeface="Courier New"/>
                <a:sym typeface="Courier New"/>
              </a:defRPr>
            </a:lvl5pPr>
            <a:lvl6pPr indent="-342900" lvl="5" marL="2743200" rtl="0">
              <a:spcBef>
                <a:spcPts val="0"/>
              </a:spcBef>
              <a:spcAft>
                <a:spcPts val="0"/>
              </a:spcAft>
              <a:buSzPts val="1800"/>
              <a:buFont typeface="Courier New"/>
              <a:buChar char="■"/>
              <a:defRPr b="1">
                <a:latin typeface="Courier New"/>
                <a:ea typeface="Courier New"/>
                <a:cs typeface="Courier New"/>
                <a:sym typeface="Courier New"/>
              </a:defRPr>
            </a:lvl6pPr>
            <a:lvl7pPr indent="-342900" lvl="6" marL="3200400" rtl="0">
              <a:spcBef>
                <a:spcPts val="0"/>
              </a:spcBef>
              <a:spcAft>
                <a:spcPts val="0"/>
              </a:spcAft>
              <a:buSzPts val="1800"/>
              <a:buFont typeface="Courier New"/>
              <a:buChar char="●"/>
              <a:defRPr b="1">
                <a:latin typeface="Courier New"/>
                <a:ea typeface="Courier New"/>
                <a:cs typeface="Courier New"/>
                <a:sym typeface="Courier New"/>
              </a:defRPr>
            </a:lvl7pPr>
            <a:lvl8pPr indent="-342900" lvl="7" marL="3657600" rtl="0">
              <a:spcBef>
                <a:spcPts val="0"/>
              </a:spcBef>
              <a:spcAft>
                <a:spcPts val="0"/>
              </a:spcAft>
              <a:buSzPts val="1800"/>
              <a:buFont typeface="Courier New"/>
              <a:buChar char="○"/>
              <a:defRPr b="1">
                <a:latin typeface="Courier New"/>
                <a:ea typeface="Courier New"/>
                <a:cs typeface="Courier New"/>
                <a:sym typeface="Courier New"/>
              </a:defRPr>
            </a:lvl8pPr>
            <a:lvl9pPr indent="-342900" lvl="8" marL="4114800">
              <a:spcBef>
                <a:spcPts val="0"/>
              </a:spcBef>
              <a:spcAft>
                <a:spcPts val="0"/>
              </a:spcAft>
              <a:buSzPts val="1800"/>
              <a:buFont typeface="Courier New"/>
              <a:buChar char="■"/>
              <a:defRPr b="1">
                <a:latin typeface="Courier New"/>
                <a:ea typeface="Courier New"/>
                <a:cs typeface="Courier New"/>
                <a:sym typeface="Courier New"/>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ing concept" type="blank">
  <p:cSld name="BLANK">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6"/>
          <p:cNvSpPr txBox="1"/>
          <p:nvPr/>
        </p:nvSpPr>
        <p:spPr>
          <a:xfrm>
            <a:off x="1795350" y="541750"/>
            <a:ext cx="5553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Satisfy"/>
                <a:ea typeface="Satisfy"/>
                <a:cs typeface="Satisfy"/>
                <a:sym typeface="Satisfy"/>
              </a:rPr>
              <a:t>Introducing</a:t>
            </a:r>
            <a:endParaRPr sz="4800">
              <a:solidFill>
                <a:srgbClr val="FFFFFF"/>
              </a:solidFill>
              <a:latin typeface="Satisfy"/>
              <a:ea typeface="Satisfy"/>
              <a:cs typeface="Satisfy"/>
              <a:sym typeface="Satisfy"/>
            </a:endParaRPr>
          </a:p>
        </p:txBody>
      </p:sp>
      <p:sp>
        <p:nvSpPr>
          <p:cNvPr id="29" name="Google Shape;29;p6"/>
          <p:cNvSpPr txBox="1"/>
          <p:nvPr>
            <p:ph type="title"/>
          </p:nvPr>
        </p:nvSpPr>
        <p:spPr>
          <a:xfrm>
            <a:off x="1338025" y="2381575"/>
            <a:ext cx="6619500" cy="8058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3000">
                <a:solidFill>
                  <a:srgbClr val="27A9E1"/>
                </a:solidFill>
                <a:latin typeface="Lemon"/>
                <a:ea typeface="Lemon"/>
                <a:cs typeface="Lemon"/>
                <a:sym typeface="Lemon"/>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algn="ctr">
              <a:spcBef>
                <a:spcPts val="0"/>
              </a:spcBef>
              <a:spcAft>
                <a:spcPts val="0"/>
              </a:spcAft>
              <a:buNone/>
              <a:defRPr/>
            </a:lvl9pPr>
          </a:lstStyle>
          <a:p/>
        </p:txBody>
      </p:sp>
      <p:sp>
        <p:nvSpPr>
          <p:cNvPr id="30" name="Google Shape;30;p6"/>
          <p:cNvSpPr txBox="1"/>
          <p:nvPr>
            <p:ph idx="1" type="subTitle"/>
          </p:nvPr>
        </p:nvSpPr>
        <p:spPr>
          <a:xfrm>
            <a:off x="641100" y="4029675"/>
            <a:ext cx="8014200" cy="6030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2000">
                <a:solidFill>
                  <a:srgbClr val="333333"/>
                </a:solidFill>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a:spcBef>
                <a:spcPts val="600"/>
              </a:spcBef>
              <a:spcAft>
                <a:spcPts val="0"/>
              </a:spcAft>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ing for loop (example)">
  <p:cSld name="BLANK_1">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7"/>
          <p:cNvSpPr txBox="1"/>
          <p:nvPr/>
        </p:nvSpPr>
        <p:spPr>
          <a:xfrm>
            <a:off x="1795350" y="541750"/>
            <a:ext cx="5553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Satisfy"/>
                <a:ea typeface="Satisfy"/>
                <a:cs typeface="Satisfy"/>
                <a:sym typeface="Satisfy"/>
              </a:rPr>
              <a:t>Introducing</a:t>
            </a:r>
            <a:endParaRPr sz="4800">
              <a:solidFill>
                <a:srgbClr val="FFFFFF"/>
              </a:solidFill>
              <a:latin typeface="Satisfy"/>
              <a:ea typeface="Satisfy"/>
              <a:cs typeface="Satisfy"/>
              <a:sym typeface="Satisfy"/>
            </a:endParaRPr>
          </a:p>
        </p:txBody>
      </p:sp>
      <p:sp>
        <p:nvSpPr>
          <p:cNvPr id="33" name="Google Shape;33;p7"/>
          <p:cNvSpPr txBox="1"/>
          <p:nvPr/>
        </p:nvSpPr>
        <p:spPr>
          <a:xfrm>
            <a:off x="1994550" y="2109650"/>
            <a:ext cx="5154900" cy="78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27A9E1"/>
                </a:solidFill>
                <a:latin typeface="Lemon"/>
                <a:ea typeface="Lemon"/>
                <a:cs typeface="Lemon"/>
                <a:sym typeface="Lemon"/>
              </a:rPr>
              <a:t>THE FOR LOOP</a:t>
            </a:r>
            <a:endParaRPr sz="3000">
              <a:solidFill>
                <a:srgbClr val="27A9E1"/>
              </a:solidFill>
              <a:latin typeface="Lemon"/>
              <a:ea typeface="Lemon"/>
              <a:cs typeface="Lemon"/>
              <a:sym typeface="Lemon"/>
            </a:endParaRPr>
          </a:p>
        </p:txBody>
      </p:sp>
      <p:sp>
        <p:nvSpPr>
          <p:cNvPr id="34" name="Google Shape;34;p7"/>
          <p:cNvSpPr txBox="1"/>
          <p:nvPr/>
        </p:nvSpPr>
        <p:spPr>
          <a:xfrm>
            <a:off x="592575" y="4036225"/>
            <a:ext cx="80478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rgbClr val="333333"/>
                </a:solidFill>
                <a:latin typeface="Proxima Nova"/>
                <a:ea typeface="Proxima Nova"/>
                <a:cs typeface="Proxima Nova"/>
                <a:sym typeface="Proxima Nova"/>
              </a:rPr>
              <a:t>For loops let Karel repeat a section of code a fixed number of times</a:t>
            </a:r>
            <a:endParaRPr sz="2000">
              <a:solidFill>
                <a:srgbClr val="333333"/>
              </a:solidFill>
              <a:latin typeface="Proxima Nova"/>
              <a:ea typeface="Proxima Nova"/>
              <a:cs typeface="Proxima Nova"/>
              <a:sym typeface="Proxima Nova"/>
            </a:endParaRPr>
          </a:p>
          <a:p>
            <a:pPr indent="0" lvl="0" marL="0" rtl="0" algn="l">
              <a:spcBef>
                <a:spcPts val="0"/>
              </a:spcBef>
              <a:spcAft>
                <a:spcPts val="0"/>
              </a:spcAft>
              <a:buNone/>
            </a:pPr>
            <a:r>
              <a:t/>
            </a:r>
            <a:endParaRPr sz="2000">
              <a:solidFill>
                <a:srgbClr val="333333"/>
              </a:solidFill>
              <a:latin typeface="Proxima Nova"/>
              <a:ea typeface="Proxima Nova"/>
              <a:cs typeface="Proxima Nova"/>
              <a:sym typeface="Proxima Nov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ing concept 2">
  <p:cSld name="CUSTOM_2">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8"/>
          <p:cNvSpPr txBox="1"/>
          <p:nvPr/>
        </p:nvSpPr>
        <p:spPr>
          <a:xfrm>
            <a:off x="1795350" y="275550"/>
            <a:ext cx="5553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Satisfy"/>
                <a:ea typeface="Satisfy"/>
                <a:cs typeface="Satisfy"/>
                <a:sym typeface="Satisfy"/>
              </a:rPr>
              <a:t>Introducing</a:t>
            </a:r>
            <a:endParaRPr sz="4800">
              <a:solidFill>
                <a:srgbClr val="FFFFFF"/>
              </a:solidFill>
              <a:latin typeface="Satisfy"/>
              <a:ea typeface="Satisfy"/>
              <a:cs typeface="Satisfy"/>
              <a:sym typeface="Satisfy"/>
            </a:endParaRPr>
          </a:p>
        </p:txBody>
      </p:sp>
      <p:sp>
        <p:nvSpPr>
          <p:cNvPr id="37" name="Google Shape;37;p8"/>
          <p:cNvSpPr txBox="1"/>
          <p:nvPr>
            <p:ph type="title"/>
          </p:nvPr>
        </p:nvSpPr>
        <p:spPr>
          <a:xfrm>
            <a:off x="2263875" y="1838250"/>
            <a:ext cx="4699800" cy="19833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a:solidFill>
                  <a:srgbClr val="27A9E1"/>
                </a:solidFill>
                <a:latin typeface="Lemon"/>
                <a:ea typeface="Lemon"/>
                <a:cs typeface="Lemon"/>
                <a:sym typeface="Lemon"/>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a:spcBef>
                <a:spcPts val="0"/>
              </a:spcBef>
              <a:spcAft>
                <a:spcPts val="0"/>
              </a:spcAft>
              <a:buNone/>
              <a:defRPr/>
            </a:lvl9pPr>
          </a:lstStyle>
          <a:p/>
        </p:txBody>
      </p:sp>
      <p:sp>
        <p:nvSpPr>
          <p:cNvPr id="38" name="Google Shape;38;p8"/>
          <p:cNvSpPr txBox="1"/>
          <p:nvPr>
            <p:ph idx="1" type="subTitle"/>
          </p:nvPr>
        </p:nvSpPr>
        <p:spPr>
          <a:xfrm>
            <a:off x="661050" y="4174575"/>
            <a:ext cx="8014200" cy="6030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2000">
                <a:solidFill>
                  <a:srgbClr val="333333"/>
                </a:solidFill>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a:spcBef>
                <a:spcPts val="600"/>
              </a:spcBef>
              <a:spcAft>
                <a:spcPts val="0"/>
              </a:spcAft>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ing concept 2 example">
  <p:cSld name="CUSTOM_2_1">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9"/>
          <p:cNvSpPr txBox="1"/>
          <p:nvPr/>
        </p:nvSpPr>
        <p:spPr>
          <a:xfrm>
            <a:off x="1795350" y="275550"/>
            <a:ext cx="5553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Satisfy"/>
                <a:ea typeface="Satisfy"/>
                <a:cs typeface="Satisfy"/>
                <a:sym typeface="Satisfy"/>
              </a:rPr>
              <a:t>Introducing</a:t>
            </a:r>
            <a:endParaRPr sz="4800">
              <a:solidFill>
                <a:srgbClr val="FFFFFF"/>
              </a:solidFill>
              <a:latin typeface="Satisfy"/>
              <a:ea typeface="Satisfy"/>
              <a:cs typeface="Satisfy"/>
              <a:sym typeface="Satisfy"/>
            </a:endParaRPr>
          </a:p>
        </p:txBody>
      </p:sp>
      <p:sp>
        <p:nvSpPr>
          <p:cNvPr id="41" name="Google Shape;41;p9"/>
          <p:cNvSpPr txBox="1"/>
          <p:nvPr/>
        </p:nvSpPr>
        <p:spPr>
          <a:xfrm>
            <a:off x="1994550" y="1967388"/>
            <a:ext cx="5154900" cy="78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000">
                <a:solidFill>
                  <a:srgbClr val="27A9E1"/>
                </a:solidFill>
                <a:latin typeface="Lemon"/>
                <a:ea typeface="Lemon"/>
                <a:cs typeface="Lemon"/>
                <a:sym typeface="Lemon"/>
              </a:rPr>
              <a:t>THE </a:t>
            </a:r>
            <a:endParaRPr sz="4000">
              <a:solidFill>
                <a:srgbClr val="27A9E1"/>
              </a:solidFill>
              <a:latin typeface="Lemon"/>
              <a:ea typeface="Lemon"/>
              <a:cs typeface="Lemon"/>
              <a:sym typeface="Lemon"/>
            </a:endParaRPr>
          </a:p>
          <a:p>
            <a:pPr indent="0" lvl="0" marL="0" rtl="0" algn="ctr">
              <a:spcBef>
                <a:spcPts val="0"/>
              </a:spcBef>
              <a:spcAft>
                <a:spcPts val="0"/>
              </a:spcAft>
              <a:buNone/>
            </a:pPr>
            <a:r>
              <a:rPr lang="en" sz="4000">
                <a:solidFill>
                  <a:srgbClr val="27A9E1"/>
                </a:solidFill>
                <a:latin typeface="Lemon"/>
                <a:ea typeface="Lemon"/>
                <a:cs typeface="Lemon"/>
                <a:sym typeface="Lemon"/>
              </a:rPr>
              <a:t>FOR LOOP</a:t>
            </a:r>
            <a:endParaRPr sz="4000">
              <a:solidFill>
                <a:srgbClr val="27A9E1"/>
              </a:solidFill>
              <a:latin typeface="Lemon"/>
              <a:ea typeface="Lemon"/>
              <a:cs typeface="Lemon"/>
              <a:sym typeface="Lemon"/>
            </a:endParaRPr>
          </a:p>
        </p:txBody>
      </p:sp>
      <p:sp>
        <p:nvSpPr>
          <p:cNvPr id="42" name="Google Shape;42;p9"/>
          <p:cNvSpPr txBox="1"/>
          <p:nvPr/>
        </p:nvSpPr>
        <p:spPr>
          <a:xfrm>
            <a:off x="592575" y="4264825"/>
            <a:ext cx="80478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333333"/>
                </a:solidFill>
                <a:latin typeface="Proxima Nova"/>
                <a:ea typeface="Proxima Nova"/>
                <a:cs typeface="Proxima Nova"/>
                <a:sym typeface="Proxima Nova"/>
              </a:rPr>
              <a:t>For loops let Karel repeat a section of code a fixed number of times</a:t>
            </a:r>
            <a:endParaRPr sz="2000">
              <a:solidFill>
                <a:srgbClr val="333333"/>
              </a:solidFill>
              <a:latin typeface="Proxima Nova"/>
              <a:ea typeface="Proxima Nova"/>
              <a:cs typeface="Proxima Nova"/>
              <a:sym typeface="Proxima Nova"/>
            </a:endParaRPr>
          </a:p>
          <a:p>
            <a:pPr indent="0" lvl="0" marL="0" rtl="0" algn="l">
              <a:spcBef>
                <a:spcPts val="0"/>
              </a:spcBef>
              <a:spcAft>
                <a:spcPts val="0"/>
              </a:spcAft>
              <a:buNone/>
            </a:pPr>
            <a:r>
              <a:t/>
            </a:r>
            <a:endParaRPr sz="2000">
              <a:solidFill>
                <a:srgbClr val="333333"/>
              </a:solidFill>
              <a:latin typeface="Proxima Nova"/>
              <a:ea typeface="Proxima Nova"/>
              <a:cs typeface="Proxima Nova"/>
              <a:sym typeface="Proxima Nova"/>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ing code ">
  <p:cSld name="CUSTOM_5">
    <p:spTree>
      <p:nvGrpSpPr>
        <p:cNvPr id="43" name="Shape 43"/>
        <p:cNvGrpSpPr/>
        <p:nvPr/>
      </p:nvGrpSpPr>
      <p:grpSpPr>
        <a:xfrm>
          <a:off x="0" y="0"/>
          <a:ext cx="0" cy="0"/>
          <a:chOff x="0" y="0"/>
          <a:chExt cx="0" cy="0"/>
        </a:xfrm>
      </p:grpSpPr>
      <p:sp>
        <p:nvSpPr>
          <p:cNvPr id="44" name="Google Shape;44;p1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a:spcBef>
                <a:spcPts val="0"/>
              </a:spcBef>
              <a:spcAft>
                <a:spcPts val="0"/>
              </a:spcAft>
              <a:buNone/>
              <a:defRPr/>
            </a:lvl9pPr>
          </a:lstStyle>
          <a:p/>
        </p:txBody>
      </p:sp>
      <p:pic>
        <p:nvPicPr>
          <p:cNvPr descr="slide2.png" id="45" name="Google Shape;45;p10"/>
          <p:cNvPicPr preferRelativeResize="0"/>
          <p:nvPr/>
        </p:nvPicPr>
        <p:blipFill>
          <a:blip r:embed="rId2">
            <a:alphaModFix/>
          </a:blip>
          <a:stretch>
            <a:fillRect/>
          </a:stretch>
        </p:blipFill>
        <p:spPr>
          <a:xfrm>
            <a:off x="0" y="0"/>
            <a:ext cx="9144000" cy="3834875"/>
          </a:xfrm>
          <a:prstGeom prst="rect">
            <a:avLst/>
          </a:prstGeom>
          <a:noFill/>
          <a:ln>
            <a:noFill/>
          </a:ln>
        </p:spPr>
      </p:pic>
      <p:sp>
        <p:nvSpPr>
          <p:cNvPr id="46" name="Google Shape;46;p10"/>
          <p:cNvSpPr/>
          <p:nvPr/>
        </p:nvSpPr>
        <p:spPr>
          <a:xfrm>
            <a:off x="0" y="0"/>
            <a:ext cx="9144000" cy="11982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10"/>
          <p:cNvSpPr txBox="1"/>
          <p:nvPr/>
        </p:nvSpPr>
        <p:spPr>
          <a:xfrm>
            <a:off x="396250" y="137825"/>
            <a:ext cx="3971100" cy="14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500">
                <a:solidFill>
                  <a:srgbClr val="FFFFFF"/>
                </a:solidFill>
                <a:latin typeface="Proxima Nova"/>
                <a:ea typeface="Proxima Nova"/>
                <a:cs typeface="Proxima Nova"/>
                <a:sym typeface="Proxima Nova"/>
              </a:rPr>
              <a:t>For Loops </a:t>
            </a:r>
            <a:endParaRPr b="1" sz="4500">
              <a:solidFill>
                <a:srgbClr val="FFFFFF"/>
              </a:solidFill>
              <a:latin typeface="Proxima Nova"/>
              <a:ea typeface="Proxima Nova"/>
              <a:cs typeface="Proxima Nova"/>
              <a:sym typeface="Proxima Nova"/>
            </a:endParaRPr>
          </a:p>
        </p:txBody>
      </p:sp>
      <p:sp>
        <p:nvSpPr>
          <p:cNvPr id="48" name="Google Shape;48;p10"/>
          <p:cNvSpPr txBox="1"/>
          <p:nvPr/>
        </p:nvSpPr>
        <p:spPr>
          <a:xfrm>
            <a:off x="472450" y="1679332"/>
            <a:ext cx="8229600" cy="46203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 sz="3000">
                <a:solidFill>
                  <a:srgbClr val="333333"/>
                </a:solidFill>
                <a:latin typeface="Courier New"/>
                <a:ea typeface="Courier New"/>
                <a:cs typeface="Courier New"/>
                <a:sym typeface="Courier New"/>
              </a:rPr>
              <a:t>for(var i = 0; i &lt; </a:t>
            </a:r>
            <a:r>
              <a:rPr b="1" i="1" lang="en" sz="3000">
                <a:solidFill>
                  <a:srgbClr val="27A9E1"/>
                </a:solidFill>
                <a:latin typeface="Courier New"/>
                <a:ea typeface="Courier New"/>
                <a:cs typeface="Courier New"/>
                <a:sym typeface="Courier New"/>
              </a:rPr>
              <a:t>count</a:t>
            </a:r>
            <a:r>
              <a:rPr b="1" lang="en" sz="3000">
                <a:solidFill>
                  <a:srgbClr val="333333"/>
                </a:solidFill>
                <a:latin typeface="Courier New"/>
                <a:ea typeface="Courier New"/>
                <a:cs typeface="Courier New"/>
                <a:sym typeface="Courier New"/>
              </a:rPr>
              <a:t>; i++){</a:t>
            </a:r>
            <a:endParaRPr b="1" sz="3000">
              <a:solidFill>
                <a:srgbClr val="333333"/>
              </a:solidFill>
              <a:latin typeface="Courier New"/>
              <a:ea typeface="Courier New"/>
              <a:cs typeface="Courier New"/>
              <a:sym typeface="Courier New"/>
            </a:endParaRPr>
          </a:p>
          <a:p>
            <a:pPr indent="0" lvl="0" marL="0" rtl="0" algn="l">
              <a:spcBef>
                <a:spcPts val="600"/>
              </a:spcBef>
              <a:spcAft>
                <a:spcPts val="0"/>
              </a:spcAft>
              <a:buNone/>
            </a:pPr>
            <a:r>
              <a:rPr b="1" lang="en" sz="3000">
                <a:solidFill>
                  <a:srgbClr val="333333"/>
                </a:solidFill>
                <a:latin typeface="Courier New"/>
                <a:ea typeface="Courier New"/>
                <a:cs typeface="Courier New"/>
                <a:sym typeface="Courier New"/>
              </a:rPr>
              <a:t>  /* code to execute </a:t>
            </a:r>
            <a:r>
              <a:rPr b="1" i="1" lang="en" sz="3000">
                <a:solidFill>
                  <a:srgbClr val="333333"/>
                </a:solidFill>
                <a:latin typeface="Courier New"/>
                <a:ea typeface="Courier New"/>
                <a:cs typeface="Courier New"/>
                <a:sym typeface="Courier New"/>
              </a:rPr>
              <a:t>count</a:t>
            </a:r>
            <a:r>
              <a:rPr b="1" lang="en" sz="3000">
                <a:solidFill>
                  <a:srgbClr val="333333"/>
                </a:solidFill>
                <a:latin typeface="Courier New"/>
                <a:ea typeface="Courier New"/>
                <a:cs typeface="Courier New"/>
                <a:sym typeface="Courier New"/>
              </a:rPr>
              <a:t> times */</a:t>
            </a:r>
            <a:endParaRPr b="1" sz="3000">
              <a:solidFill>
                <a:srgbClr val="333333"/>
              </a:solidFill>
              <a:latin typeface="Courier New"/>
              <a:ea typeface="Courier New"/>
              <a:cs typeface="Courier New"/>
              <a:sym typeface="Courier New"/>
            </a:endParaRPr>
          </a:p>
          <a:p>
            <a:pPr indent="0" lvl="0" marL="0" rtl="0" algn="l">
              <a:spcBef>
                <a:spcPts val="600"/>
              </a:spcBef>
              <a:spcAft>
                <a:spcPts val="0"/>
              </a:spcAft>
              <a:buNone/>
            </a:pPr>
            <a:r>
              <a:rPr b="1" lang="en" sz="3000">
                <a:solidFill>
                  <a:srgbClr val="333333"/>
                </a:solidFill>
                <a:latin typeface="Courier New"/>
                <a:ea typeface="Courier New"/>
                <a:cs typeface="Courier New"/>
                <a:sym typeface="Courier New"/>
              </a:rPr>
              <a:t>}</a:t>
            </a:r>
            <a:endParaRPr b="1" sz="3000">
              <a:solidFill>
                <a:srgbClr val="333333"/>
              </a:solidFill>
              <a:latin typeface="Courier New"/>
              <a:ea typeface="Courier New"/>
              <a:cs typeface="Courier New"/>
              <a:sym typeface="Courier New"/>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85725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333333"/>
              </a:buClr>
              <a:buSzPts val="3600"/>
              <a:buFont typeface="Proxima Nova"/>
              <a:buNone/>
              <a:defRPr sz="3600">
                <a:solidFill>
                  <a:srgbClr val="333333"/>
                </a:solidFill>
                <a:latin typeface="Proxima Nova"/>
                <a:ea typeface="Proxima Nova"/>
                <a:cs typeface="Proxima Nova"/>
                <a:sym typeface="Proxima Nova"/>
              </a:defRPr>
            </a:lvl1pPr>
            <a:lvl2pPr lvl="1">
              <a:spcBef>
                <a:spcPts val="0"/>
              </a:spcBef>
              <a:spcAft>
                <a:spcPts val="0"/>
              </a:spcAft>
              <a:buClr>
                <a:srgbClr val="555555"/>
              </a:buClr>
              <a:buSzPts val="3600"/>
              <a:buNone/>
              <a:defRPr b="1" sz="3600">
                <a:solidFill>
                  <a:srgbClr val="555555"/>
                </a:solidFill>
              </a:defRPr>
            </a:lvl2pPr>
            <a:lvl3pPr lvl="2">
              <a:spcBef>
                <a:spcPts val="0"/>
              </a:spcBef>
              <a:spcAft>
                <a:spcPts val="0"/>
              </a:spcAft>
              <a:buClr>
                <a:srgbClr val="555555"/>
              </a:buClr>
              <a:buSzPts val="3600"/>
              <a:buNone/>
              <a:defRPr b="1" sz="3600">
                <a:solidFill>
                  <a:srgbClr val="555555"/>
                </a:solidFill>
              </a:defRPr>
            </a:lvl3pPr>
            <a:lvl4pPr lvl="3">
              <a:spcBef>
                <a:spcPts val="0"/>
              </a:spcBef>
              <a:spcAft>
                <a:spcPts val="0"/>
              </a:spcAft>
              <a:buClr>
                <a:srgbClr val="555555"/>
              </a:buClr>
              <a:buSzPts val="3600"/>
              <a:buNone/>
              <a:defRPr b="1" sz="3600">
                <a:solidFill>
                  <a:srgbClr val="555555"/>
                </a:solidFill>
              </a:defRPr>
            </a:lvl4pPr>
            <a:lvl5pPr lvl="4">
              <a:spcBef>
                <a:spcPts val="0"/>
              </a:spcBef>
              <a:spcAft>
                <a:spcPts val="0"/>
              </a:spcAft>
              <a:buClr>
                <a:srgbClr val="555555"/>
              </a:buClr>
              <a:buSzPts val="3600"/>
              <a:buNone/>
              <a:defRPr b="1" sz="3600">
                <a:solidFill>
                  <a:srgbClr val="555555"/>
                </a:solidFill>
              </a:defRPr>
            </a:lvl5pPr>
            <a:lvl6pPr lvl="5">
              <a:spcBef>
                <a:spcPts val="0"/>
              </a:spcBef>
              <a:spcAft>
                <a:spcPts val="0"/>
              </a:spcAft>
              <a:buClr>
                <a:srgbClr val="555555"/>
              </a:buClr>
              <a:buSzPts val="3600"/>
              <a:buNone/>
              <a:defRPr b="1" sz="3600">
                <a:solidFill>
                  <a:srgbClr val="555555"/>
                </a:solidFill>
              </a:defRPr>
            </a:lvl6pPr>
            <a:lvl7pPr lvl="6">
              <a:spcBef>
                <a:spcPts val="0"/>
              </a:spcBef>
              <a:spcAft>
                <a:spcPts val="0"/>
              </a:spcAft>
              <a:buClr>
                <a:srgbClr val="555555"/>
              </a:buClr>
              <a:buSzPts val="3600"/>
              <a:buNone/>
              <a:defRPr b="1" sz="3600">
                <a:solidFill>
                  <a:srgbClr val="555555"/>
                </a:solidFill>
              </a:defRPr>
            </a:lvl7pPr>
            <a:lvl8pPr lvl="7">
              <a:spcBef>
                <a:spcPts val="0"/>
              </a:spcBef>
              <a:spcAft>
                <a:spcPts val="0"/>
              </a:spcAft>
              <a:buClr>
                <a:srgbClr val="555555"/>
              </a:buClr>
              <a:buSzPts val="3600"/>
              <a:buNone/>
              <a:defRPr b="1" sz="3600">
                <a:solidFill>
                  <a:srgbClr val="555555"/>
                </a:solidFill>
              </a:defRPr>
            </a:lvl8pPr>
            <a:lvl9pPr lvl="8">
              <a:spcBef>
                <a:spcPts val="0"/>
              </a:spcBef>
              <a:spcAft>
                <a:spcPts val="0"/>
              </a:spcAft>
              <a:buClr>
                <a:srgbClr val="555555"/>
              </a:buClr>
              <a:buSzPts val="3600"/>
              <a:buNone/>
              <a:defRPr b="1" sz="3600">
                <a:solidFill>
                  <a:srgbClr val="555555"/>
                </a:solidFill>
              </a:defRPr>
            </a:lvl9pPr>
          </a:lstStyle>
          <a:p/>
        </p:txBody>
      </p:sp>
      <p:sp>
        <p:nvSpPr>
          <p:cNvPr id="7" name="Google Shape;7;p1"/>
          <p:cNvSpPr txBox="1"/>
          <p:nvPr>
            <p:ph idx="1" type="body"/>
          </p:nvPr>
        </p:nvSpPr>
        <p:spPr>
          <a:xfrm>
            <a:off x="457200" y="1200150"/>
            <a:ext cx="8229600" cy="3725681"/>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rgbClr val="555555"/>
              </a:buClr>
              <a:buSzPts val="3000"/>
              <a:buFont typeface="Proxima Nova"/>
              <a:buChar char="●"/>
              <a:defRPr sz="3000">
                <a:solidFill>
                  <a:srgbClr val="555555"/>
                </a:solidFill>
                <a:latin typeface="Proxima Nova"/>
                <a:ea typeface="Proxima Nova"/>
                <a:cs typeface="Proxima Nova"/>
                <a:sym typeface="Proxima Nova"/>
              </a:defRPr>
            </a:lvl1pPr>
            <a:lvl2pPr indent="-381000" lvl="1" marL="914400">
              <a:spcBef>
                <a:spcPts val="0"/>
              </a:spcBef>
              <a:spcAft>
                <a:spcPts val="0"/>
              </a:spcAft>
              <a:buClr>
                <a:srgbClr val="555555"/>
              </a:buClr>
              <a:buSzPts val="2400"/>
              <a:buFont typeface="Proxima Nova"/>
              <a:buChar char="○"/>
              <a:defRPr sz="2400">
                <a:solidFill>
                  <a:srgbClr val="555555"/>
                </a:solidFill>
                <a:latin typeface="Proxima Nova"/>
                <a:ea typeface="Proxima Nova"/>
                <a:cs typeface="Proxima Nova"/>
                <a:sym typeface="Proxima Nova"/>
              </a:defRPr>
            </a:lvl2pPr>
            <a:lvl3pPr indent="-381000" lvl="2" marL="1371600">
              <a:spcBef>
                <a:spcPts val="0"/>
              </a:spcBef>
              <a:spcAft>
                <a:spcPts val="0"/>
              </a:spcAft>
              <a:buClr>
                <a:srgbClr val="555555"/>
              </a:buClr>
              <a:buSzPts val="2400"/>
              <a:buFont typeface="Proxima Nova"/>
              <a:buChar char="■"/>
              <a:defRPr sz="2400">
                <a:solidFill>
                  <a:srgbClr val="555555"/>
                </a:solidFill>
                <a:latin typeface="Proxima Nova"/>
                <a:ea typeface="Proxima Nova"/>
                <a:cs typeface="Proxima Nova"/>
                <a:sym typeface="Proxima Nova"/>
              </a:defRPr>
            </a:lvl3pPr>
            <a:lvl4pPr indent="-342900" lvl="3" marL="1828800">
              <a:spcBef>
                <a:spcPts val="0"/>
              </a:spcBef>
              <a:spcAft>
                <a:spcPts val="0"/>
              </a:spcAft>
              <a:buClr>
                <a:srgbClr val="555555"/>
              </a:buClr>
              <a:buSzPts val="1800"/>
              <a:buFont typeface="Proxima Nova"/>
              <a:buChar char="●"/>
              <a:defRPr sz="1800">
                <a:solidFill>
                  <a:srgbClr val="555555"/>
                </a:solidFill>
                <a:latin typeface="Proxima Nova"/>
                <a:ea typeface="Proxima Nova"/>
                <a:cs typeface="Proxima Nova"/>
                <a:sym typeface="Proxima Nova"/>
              </a:defRPr>
            </a:lvl4pPr>
            <a:lvl5pPr indent="-342900" lvl="4" marL="2286000">
              <a:spcBef>
                <a:spcPts val="0"/>
              </a:spcBef>
              <a:spcAft>
                <a:spcPts val="0"/>
              </a:spcAft>
              <a:buClr>
                <a:srgbClr val="555555"/>
              </a:buClr>
              <a:buSzPts val="1800"/>
              <a:buFont typeface="Proxima Nova"/>
              <a:buChar char="○"/>
              <a:defRPr sz="1800">
                <a:solidFill>
                  <a:srgbClr val="555555"/>
                </a:solidFill>
                <a:latin typeface="Proxima Nova"/>
                <a:ea typeface="Proxima Nova"/>
                <a:cs typeface="Proxima Nova"/>
                <a:sym typeface="Proxima Nova"/>
              </a:defRPr>
            </a:lvl5pPr>
            <a:lvl6pPr indent="-342900" lvl="5" marL="2743200">
              <a:spcBef>
                <a:spcPts val="0"/>
              </a:spcBef>
              <a:spcAft>
                <a:spcPts val="0"/>
              </a:spcAft>
              <a:buClr>
                <a:srgbClr val="555555"/>
              </a:buClr>
              <a:buSzPts val="1800"/>
              <a:buFont typeface="Proxima Nova"/>
              <a:buChar char="■"/>
              <a:defRPr sz="1800">
                <a:solidFill>
                  <a:srgbClr val="555555"/>
                </a:solidFill>
                <a:latin typeface="Proxima Nova"/>
                <a:ea typeface="Proxima Nova"/>
                <a:cs typeface="Proxima Nova"/>
                <a:sym typeface="Proxima Nova"/>
              </a:defRPr>
            </a:lvl6pPr>
            <a:lvl7pPr indent="-342900" lvl="6" marL="3200400">
              <a:spcBef>
                <a:spcPts val="0"/>
              </a:spcBef>
              <a:spcAft>
                <a:spcPts val="0"/>
              </a:spcAft>
              <a:buClr>
                <a:srgbClr val="555555"/>
              </a:buClr>
              <a:buSzPts val="1800"/>
              <a:buFont typeface="Proxima Nova"/>
              <a:buChar char="●"/>
              <a:defRPr sz="1800">
                <a:solidFill>
                  <a:srgbClr val="555555"/>
                </a:solidFill>
                <a:latin typeface="Proxima Nova"/>
                <a:ea typeface="Proxima Nova"/>
                <a:cs typeface="Proxima Nova"/>
                <a:sym typeface="Proxima Nova"/>
              </a:defRPr>
            </a:lvl7pPr>
            <a:lvl8pPr indent="-342900" lvl="7" marL="3657600">
              <a:spcBef>
                <a:spcPts val="0"/>
              </a:spcBef>
              <a:spcAft>
                <a:spcPts val="0"/>
              </a:spcAft>
              <a:buClr>
                <a:srgbClr val="555555"/>
              </a:buClr>
              <a:buSzPts val="1800"/>
              <a:buFont typeface="Proxima Nova"/>
              <a:buChar char="○"/>
              <a:defRPr sz="1800">
                <a:solidFill>
                  <a:srgbClr val="555555"/>
                </a:solidFill>
                <a:latin typeface="Proxima Nova"/>
                <a:ea typeface="Proxima Nova"/>
                <a:cs typeface="Proxima Nova"/>
                <a:sym typeface="Proxima Nova"/>
              </a:defRPr>
            </a:lvl8pPr>
            <a:lvl9pPr indent="-342900" lvl="8" marL="4114800">
              <a:spcBef>
                <a:spcPts val="0"/>
              </a:spcBef>
              <a:spcAft>
                <a:spcPts val="0"/>
              </a:spcAft>
              <a:buClr>
                <a:srgbClr val="555555"/>
              </a:buClr>
              <a:buSzPts val="1800"/>
              <a:buFont typeface="Proxima Nova"/>
              <a:buChar char="■"/>
              <a:defRPr sz="1800">
                <a:solidFill>
                  <a:srgbClr val="555555"/>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3"/>
          <p:cNvSpPr txBox="1"/>
          <p:nvPr>
            <p:ph type="title"/>
          </p:nvPr>
        </p:nvSpPr>
        <p:spPr>
          <a:xfrm>
            <a:off x="41775" y="684900"/>
            <a:ext cx="6488100" cy="1693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t/>
            </a:r>
            <a:endParaRPr i="1" sz="3400"/>
          </a:p>
          <a:p>
            <a:pPr indent="0" lvl="0" marL="0" rtl="0" algn="r">
              <a:spcBef>
                <a:spcPts val="0"/>
              </a:spcBef>
              <a:spcAft>
                <a:spcPts val="0"/>
              </a:spcAft>
              <a:buNone/>
            </a:pPr>
            <a:r>
              <a:rPr lang="en"/>
              <a:t>Gathering Data</a:t>
            </a:r>
            <a:endParaRPr/>
          </a:p>
        </p:txBody>
      </p:sp>
      <p:sp>
        <p:nvSpPr>
          <p:cNvPr id="118" name="Google Shape;118;p23"/>
          <p:cNvSpPr txBox="1"/>
          <p:nvPr/>
        </p:nvSpPr>
        <p:spPr>
          <a:xfrm>
            <a:off x="3396275" y="3592600"/>
            <a:ext cx="5408400" cy="922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b="1" sz="4500">
              <a:solidFill>
                <a:srgbClr val="FFFFFF"/>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32"/>
          <p:cNvPicPr preferRelativeResize="0"/>
          <p:nvPr/>
        </p:nvPicPr>
        <p:blipFill>
          <a:blip r:embed="rId3">
            <a:alphaModFix/>
          </a:blip>
          <a:stretch>
            <a:fillRect/>
          </a:stretch>
        </p:blipFill>
        <p:spPr>
          <a:xfrm>
            <a:off x="575975" y="1962700"/>
            <a:ext cx="7704050" cy="1511250"/>
          </a:xfrm>
          <a:prstGeom prst="rect">
            <a:avLst/>
          </a:prstGeom>
          <a:noFill/>
          <a:ln>
            <a:noFill/>
          </a:ln>
        </p:spPr>
      </p:pic>
      <p:sp>
        <p:nvSpPr>
          <p:cNvPr id="187" name="Google Shape;187;p3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Structuring Data </a:t>
            </a:r>
            <a:endParaRPr/>
          </a:p>
        </p:txBody>
      </p:sp>
      <p:sp>
        <p:nvSpPr>
          <p:cNvPr id="188" name="Google Shape;188;p32"/>
          <p:cNvSpPr txBox="1"/>
          <p:nvPr/>
        </p:nvSpPr>
        <p:spPr>
          <a:xfrm>
            <a:off x="3166775" y="4306425"/>
            <a:ext cx="26625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rgbClr val="FF9900"/>
                </a:solidFill>
                <a:latin typeface="Proxima Nova"/>
                <a:ea typeface="Proxima Nova"/>
                <a:cs typeface="Proxima Nova"/>
                <a:sym typeface="Proxima Nova"/>
              </a:rPr>
              <a:t>Columns</a:t>
            </a:r>
            <a:endParaRPr b="1" sz="2500">
              <a:solidFill>
                <a:srgbClr val="FF9900"/>
              </a:solidFill>
              <a:latin typeface="Proxima Nova"/>
              <a:ea typeface="Proxima Nova"/>
              <a:cs typeface="Proxima Nova"/>
              <a:sym typeface="Proxima Nova"/>
            </a:endParaRPr>
          </a:p>
        </p:txBody>
      </p:sp>
      <p:sp>
        <p:nvSpPr>
          <p:cNvPr id="189" name="Google Shape;189;p32"/>
          <p:cNvSpPr/>
          <p:nvPr/>
        </p:nvSpPr>
        <p:spPr>
          <a:xfrm>
            <a:off x="2995325" y="1893025"/>
            <a:ext cx="1916100" cy="16506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0" name="Google Shape;190;p32"/>
          <p:cNvCxnSpPr/>
          <p:nvPr/>
        </p:nvCxnSpPr>
        <p:spPr>
          <a:xfrm rot="214580">
            <a:off x="3948572" y="1482767"/>
            <a:ext cx="9619" cy="302593"/>
          </a:xfrm>
          <a:prstGeom prst="straightConnector1">
            <a:avLst/>
          </a:prstGeom>
          <a:noFill/>
          <a:ln cap="flat" cmpd="sng" w="19050">
            <a:solidFill>
              <a:srgbClr val="FF9900"/>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Consider Data</a:t>
            </a:r>
            <a:r>
              <a:rPr lang="en"/>
              <a:t> </a:t>
            </a:r>
            <a:endParaRPr/>
          </a:p>
        </p:txBody>
      </p:sp>
      <p:pic>
        <p:nvPicPr>
          <p:cNvPr id="196" name="Google Shape;196;p33"/>
          <p:cNvPicPr preferRelativeResize="0"/>
          <p:nvPr/>
        </p:nvPicPr>
        <p:blipFill>
          <a:blip r:embed="rId3">
            <a:alphaModFix/>
          </a:blip>
          <a:stretch>
            <a:fillRect/>
          </a:stretch>
        </p:blipFill>
        <p:spPr>
          <a:xfrm>
            <a:off x="575975" y="1962700"/>
            <a:ext cx="7704050" cy="1511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Quantitative and Qualitative </a:t>
            </a:r>
            <a:endParaRPr/>
          </a:p>
        </p:txBody>
      </p:sp>
      <p:sp>
        <p:nvSpPr>
          <p:cNvPr id="202" name="Google Shape;202;p34"/>
          <p:cNvSpPr txBox="1"/>
          <p:nvPr>
            <p:ph idx="1" type="body"/>
          </p:nvPr>
        </p:nvSpPr>
        <p:spPr>
          <a:xfrm>
            <a:off x="458075" y="1376425"/>
            <a:ext cx="5535300" cy="34230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b="1" lang="en" sz="2100"/>
              <a:t>Quantitative data</a:t>
            </a:r>
            <a:r>
              <a:rPr lang="en" sz="2100"/>
              <a:t> is numerical data that can be counted or measured.</a:t>
            </a:r>
            <a:endParaRPr sz="2100"/>
          </a:p>
          <a:p>
            <a:pPr indent="-361950" lvl="0" marL="914400" rtl="0" algn="l">
              <a:lnSpc>
                <a:spcPct val="115000"/>
              </a:lnSpc>
              <a:spcBef>
                <a:spcPts val="600"/>
              </a:spcBef>
              <a:spcAft>
                <a:spcPts val="0"/>
              </a:spcAft>
              <a:buSzPts val="2100"/>
              <a:buChar char="●"/>
            </a:pPr>
            <a:r>
              <a:rPr lang="en" sz="2100"/>
              <a:t>How many </a:t>
            </a:r>
            <a:r>
              <a:rPr b="1" i="1" lang="en" sz="2100">
                <a:solidFill>
                  <a:schemeClr val="accent1"/>
                </a:solidFill>
              </a:rPr>
              <a:t>cups of coffee</a:t>
            </a:r>
            <a:r>
              <a:rPr lang="en" sz="2100"/>
              <a:t> did you drink today?</a:t>
            </a:r>
            <a:br>
              <a:rPr lang="en" sz="2100"/>
            </a:br>
            <a:endParaRPr sz="2100"/>
          </a:p>
          <a:p>
            <a:pPr indent="0" lvl="0" marL="0" rtl="0" algn="l">
              <a:lnSpc>
                <a:spcPct val="115000"/>
              </a:lnSpc>
              <a:spcBef>
                <a:spcPts val="600"/>
              </a:spcBef>
              <a:spcAft>
                <a:spcPts val="0"/>
              </a:spcAft>
              <a:buNone/>
            </a:pPr>
            <a:r>
              <a:rPr b="1" lang="en" sz="2100"/>
              <a:t>Qualitative data </a:t>
            </a:r>
            <a:r>
              <a:rPr lang="en" sz="2100"/>
              <a:t>can be divided into different categories. </a:t>
            </a:r>
            <a:endParaRPr sz="2100"/>
          </a:p>
          <a:p>
            <a:pPr indent="-361950" lvl="0" marL="914400" rtl="0" algn="l">
              <a:lnSpc>
                <a:spcPct val="115000"/>
              </a:lnSpc>
              <a:spcBef>
                <a:spcPts val="600"/>
              </a:spcBef>
              <a:spcAft>
                <a:spcPts val="0"/>
              </a:spcAft>
              <a:buSzPts val="2100"/>
              <a:buChar char="●"/>
            </a:pPr>
            <a:r>
              <a:rPr lang="en" sz="2100"/>
              <a:t>What is your </a:t>
            </a:r>
            <a:r>
              <a:rPr b="1" i="1" lang="en" sz="2100">
                <a:solidFill>
                  <a:schemeClr val="accent1"/>
                </a:solidFill>
              </a:rPr>
              <a:t>favorite type of coffee</a:t>
            </a:r>
            <a:r>
              <a:rPr lang="en" sz="2100"/>
              <a:t>?</a:t>
            </a:r>
            <a:endParaRPr sz="2100"/>
          </a:p>
        </p:txBody>
      </p:sp>
      <p:pic>
        <p:nvPicPr>
          <p:cNvPr id="203" name="Google Shape;203;p34"/>
          <p:cNvPicPr preferRelativeResize="0"/>
          <p:nvPr/>
        </p:nvPicPr>
        <p:blipFill>
          <a:blip r:embed="rId3">
            <a:alphaModFix/>
          </a:blip>
          <a:stretch>
            <a:fillRect/>
          </a:stretch>
        </p:blipFill>
        <p:spPr>
          <a:xfrm>
            <a:off x="6443680" y="1452626"/>
            <a:ext cx="2373600" cy="276182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Quantitative</a:t>
            </a:r>
            <a:r>
              <a:rPr lang="en"/>
              <a:t> </a:t>
            </a:r>
            <a:r>
              <a:rPr lang="en"/>
              <a:t>Data</a:t>
            </a:r>
            <a:r>
              <a:rPr lang="en"/>
              <a:t> </a:t>
            </a:r>
            <a:endParaRPr/>
          </a:p>
        </p:txBody>
      </p:sp>
      <p:sp>
        <p:nvSpPr>
          <p:cNvPr id="209" name="Google Shape;209;p35"/>
          <p:cNvSpPr txBox="1"/>
          <p:nvPr>
            <p:ph idx="1" type="body"/>
          </p:nvPr>
        </p:nvSpPr>
        <p:spPr>
          <a:xfrm>
            <a:off x="458075" y="1376425"/>
            <a:ext cx="8271300" cy="3423000"/>
          </a:xfrm>
          <a:prstGeom prst="rect">
            <a:avLst/>
          </a:prstGeom>
        </p:spPr>
        <p:txBody>
          <a:bodyPr anchorCtr="0" anchor="ctr" bIns="91425" lIns="91425" spcFirstLastPara="1" rIns="91425" wrap="square" tIns="91425">
            <a:noAutofit/>
          </a:bodyPr>
          <a:lstStyle/>
          <a:p>
            <a:pPr indent="0" lvl="0" marL="0" rtl="0" algn="l">
              <a:lnSpc>
                <a:spcPct val="150000"/>
              </a:lnSpc>
              <a:spcBef>
                <a:spcPts val="600"/>
              </a:spcBef>
              <a:spcAft>
                <a:spcPts val="0"/>
              </a:spcAft>
              <a:buClr>
                <a:schemeClr val="dk1"/>
              </a:buClr>
              <a:buSzPts val="1100"/>
              <a:buFont typeface="Arial"/>
              <a:buNone/>
            </a:pPr>
            <a:r>
              <a:rPr lang="en" sz="2500"/>
              <a:t>How many </a:t>
            </a:r>
            <a:r>
              <a:rPr b="1" i="1" lang="en" sz="2500">
                <a:solidFill>
                  <a:schemeClr val="accent1"/>
                </a:solidFill>
              </a:rPr>
              <a:t>hours of sleep</a:t>
            </a:r>
            <a:r>
              <a:rPr lang="en" sz="2500"/>
              <a:t> do teens get?</a:t>
            </a:r>
            <a:br>
              <a:rPr lang="en" sz="2500"/>
            </a:br>
            <a:endParaRPr sz="2500"/>
          </a:p>
          <a:p>
            <a:pPr indent="0" lvl="0" marL="0" rtl="0" algn="l">
              <a:lnSpc>
                <a:spcPct val="150000"/>
              </a:lnSpc>
              <a:spcBef>
                <a:spcPts val="600"/>
              </a:spcBef>
              <a:spcAft>
                <a:spcPts val="0"/>
              </a:spcAft>
              <a:buClr>
                <a:schemeClr val="dk1"/>
              </a:buClr>
              <a:buSzPts val="1100"/>
              <a:buFont typeface="Arial"/>
              <a:buNone/>
            </a:pPr>
            <a:r>
              <a:rPr lang="en" sz="2500"/>
              <a:t>What’s the average </a:t>
            </a:r>
            <a:r>
              <a:rPr b="1" i="1" lang="en" sz="2500">
                <a:solidFill>
                  <a:schemeClr val="accent1"/>
                </a:solidFill>
              </a:rPr>
              <a:t>price</a:t>
            </a:r>
            <a:r>
              <a:rPr lang="en" sz="2500"/>
              <a:t> of a mobile phone?</a:t>
            </a:r>
            <a:br>
              <a:rPr lang="en" sz="2500"/>
            </a:br>
            <a:endParaRPr sz="2500"/>
          </a:p>
          <a:p>
            <a:pPr indent="0" lvl="0" marL="0" rtl="0" algn="l">
              <a:lnSpc>
                <a:spcPct val="150000"/>
              </a:lnSpc>
              <a:spcBef>
                <a:spcPts val="600"/>
              </a:spcBef>
              <a:spcAft>
                <a:spcPts val="0"/>
              </a:spcAft>
              <a:buClr>
                <a:schemeClr val="dk1"/>
              </a:buClr>
              <a:buSzPts val="1100"/>
              <a:buFont typeface="Arial"/>
              <a:buNone/>
            </a:pPr>
            <a:r>
              <a:rPr lang="en" sz="2500"/>
              <a:t>Who is the youngest teacher </a:t>
            </a:r>
            <a:r>
              <a:rPr b="1" lang="en" sz="2500">
                <a:solidFill>
                  <a:schemeClr val="accent1"/>
                </a:solidFill>
              </a:rPr>
              <a:t>(</a:t>
            </a:r>
            <a:r>
              <a:rPr b="1" i="1" lang="en" sz="2500">
                <a:solidFill>
                  <a:schemeClr val="accent1"/>
                </a:solidFill>
              </a:rPr>
              <a:t>age</a:t>
            </a:r>
            <a:r>
              <a:rPr b="1" lang="en" sz="2500">
                <a:solidFill>
                  <a:schemeClr val="accent1"/>
                </a:solidFill>
              </a:rPr>
              <a:t>)</a:t>
            </a:r>
            <a:r>
              <a:rPr lang="en" sz="2500"/>
              <a:t> in the school?</a:t>
            </a:r>
            <a:endParaRPr sz="2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Qualitative</a:t>
            </a:r>
            <a:r>
              <a:rPr lang="en"/>
              <a:t> </a:t>
            </a:r>
            <a:r>
              <a:rPr lang="en"/>
              <a:t>Data</a:t>
            </a:r>
            <a:r>
              <a:rPr lang="en"/>
              <a:t> </a:t>
            </a:r>
            <a:endParaRPr/>
          </a:p>
        </p:txBody>
      </p:sp>
      <p:sp>
        <p:nvSpPr>
          <p:cNvPr id="215" name="Google Shape;215;p36"/>
          <p:cNvSpPr txBox="1"/>
          <p:nvPr>
            <p:ph idx="1" type="body"/>
          </p:nvPr>
        </p:nvSpPr>
        <p:spPr>
          <a:xfrm>
            <a:off x="458075" y="1300225"/>
            <a:ext cx="8271300" cy="34230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sz="2300"/>
              <a:t>What </a:t>
            </a:r>
            <a:r>
              <a:rPr b="1" i="1" lang="en" sz="2300">
                <a:solidFill>
                  <a:schemeClr val="accent1"/>
                </a:solidFill>
              </a:rPr>
              <a:t>method of transportation</a:t>
            </a:r>
            <a:r>
              <a:rPr lang="en" sz="2300"/>
              <a:t> do you take to get to school in the mornings? </a:t>
            </a:r>
            <a:br>
              <a:rPr b="1" lang="en" sz="2300">
                <a:solidFill>
                  <a:schemeClr val="accent1"/>
                </a:solidFill>
              </a:rPr>
            </a:br>
            <a:endParaRPr b="1" sz="2300">
              <a:solidFill>
                <a:schemeClr val="accent1"/>
              </a:solidFill>
            </a:endParaRPr>
          </a:p>
          <a:p>
            <a:pPr indent="0" lvl="0" marL="0" rtl="0" algn="l">
              <a:lnSpc>
                <a:spcPct val="115000"/>
              </a:lnSpc>
              <a:spcBef>
                <a:spcPts val="600"/>
              </a:spcBef>
              <a:spcAft>
                <a:spcPts val="0"/>
              </a:spcAft>
              <a:buNone/>
            </a:pPr>
            <a:r>
              <a:rPr lang="en" sz="2300"/>
              <a:t>What is your </a:t>
            </a:r>
            <a:r>
              <a:rPr b="1" i="1" lang="en" sz="2300">
                <a:solidFill>
                  <a:schemeClr val="accent1"/>
                </a:solidFill>
              </a:rPr>
              <a:t>reason</a:t>
            </a:r>
            <a:r>
              <a:rPr lang="en" sz="2300"/>
              <a:t> for unsubscribing from this mailing list?</a:t>
            </a:r>
            <a:endParaRPr sz="2300"/>
          </a:p>
          <a:p>
            <a:pPr indent="0" lvl="0" marL="0" rtl="0" algn="l">
              <a:lnSpc>
                <a:spcPct val="115000"/>
              </a:lnSpc>
              <a:spcBef>
                <a:spcPts val="600"/>
              </a:spcBef>
              <a:spcAft>
                <a:spcPts val="0"/>
              </a:spcAft>
              <a:buClr>
                <a:schemeClr val="dk1"/>
              </a:buClr>
              <a:buSzPts val="1100"/>
              <a:buFont typeface="Arial"/>
              <a:buNone/>
            </a:pPr>
            <a:r>
              <a:t/>
            </a:r>
            <a:endParaRPr b="1" sz="2300">
              <a:solidFill>
                <a:schemeClr val="accent1"/>
              </a:solidFill>
            </a:endParaRPr>
          </a:p>
          <a:p>
            <a:pPr indent="0" lvl="0" marL="0" rtl="0" algn="l">
              <a:lnSpc>
                <a:spcPct val="115000"/>
              </a:lnSpc>
              <a:spcBef>
                <a:spcPts val="600"/>
              </a:spcBef>
              <a:spcAft>
                <a:spcPts val="0"/>
              </a:spcAft>
              <a:buNone/>
            </a:pPr>
            <a:r>
              <a:rPr lang="en" sz="2300"/>
              <a:t>Which is the most popular </a:t>
            </a:r>
            <a:r>
              <a:rPr b="1" i="1" lang="en" sz="2300">
                <a:solidFill>
                  <a:schemeClr val="accent1"/>
                </a:solidFill>
              </a:rPr>
              <a:t>color</a:t>
            </a:r>
            <a:r>
              <a:rPr lang="en" sz="2300"/>
              <a:t> for cars?</a:t>
            </a:r>
            <a:endParaRPr sz="2300"/>
          </a:p>
          <a:p>
            <a:pPr indent="0" lvl="0" marL="0" rtl="0" algn="l">
              <a:spcBef>
                <a:spcPts val="600"/>
              </a:spcBef>
              <a:spcAft>
                <a:spcPts val="0"/>
              </a:spcAft>
              <a:buNone/>
            </a:pPr>
            <a:r>
              <a:t/>
            </a:r>
            <a:endParaRPr sz="23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Qualitative</a:t>
            </a:r>
            <a:r>
              <a:rPr lang="en"/>
              <a:t> </a:t>
            </a:r>
            <a:r>
              <a:rPr lang="en"/>
              <a:t>Data</a:t>
            </a:r>
            <a:r>
              <a:rPr lang="en"/>
              <a:t> </a:t>
            </a:r>
            <a:endParaRPr/>
          </a:p>
        </p:txBody>
      </p:sp>
      <p:sp>
        <p:nvSpPr>
          <p:cNvPr id="221" name="Google Shape;221;p37"/>
          <p:cNvSpPr txBox="1"/>
          <p:nvPr>
            <p:ph idx="1" type="body"/>
          </p:nvPr>
        </p:nvSpPr>
        <p:spPr>
          <a:xfrm>
            <a:off x="458075" y="1376425"/>
            <a:ext cx="8271300" cy="3423000"/>
          </a:xfrm>
          <a:prstGeom prst="rect">
            <a:avLst/>
          </a:prstGeom>
        </p:spPr>
        <p:txBody>
          <a:bodyPr anchorCtr="0" anchor="ctr" bIns="91425" lIns="91425" spcFirstLastPara="1" rIns="91425" wrap="square" tIns="91425">
            <a:noAutofit/>
          </a:bodyPr>
          <a:lstStyle/>
          <a:p>
            <a:pPr indent="0" lvl="0" marL="0" rtl="0" algn="l">
              <a:lnSpc>
                <a:spcPct val="115000"/>
              </a:lnSpc>
              <a:spcBef>
                <a:spcPts val="600"/>
              </a:spcBef>
              <a:spcAft>
                <a:spcPts val="0"/>
              </a:spcAft>
              <a:buNone/>
            </a:pPr>
            <a:r>
              <a:rPr lang="en" sz="2300"/>
              <a:t>Which students’ cell phones have an </a:t>
            </a:r>
            <a:r>
              <a:rPr b="1" i="1" lang="en" sz="2300">
                <a:solidFill>
                  <a:schemeClr val="accent1"/>
                </a:solidFill>
              </a:rPr>
              <a:t>area code</a:t>
            </a:r>
            <a:r>
              <a:rPr lang="en" sz="2300"/>
              <a:t> of 631?</a:t>
            </a:r>
            <a:endParaRPr sz="2300"/>
          </a:p>
          <a:p>
            <a:pPr indent="0" lvl="0" marL="0" rtl="0" algn="l">
              <a:spcBef>
                <a:spcPts val="600"/>
              </a:spcBef>
              <a:spcAft>
                <a:spcPts val="0"/>
              </a:spcAft>
              <a:buNone/>
            </a:pPr>
            <a:r>
              <a:t/>
            </a:r>
            <a:endParaRPr sz="23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8"/>
          <p:cNvSpPr txBox="1"/>
          <p:nvPr>
            <p:ph type="ctrTitle"/>
          </p:nvPr>
        </p:nvSpPr>
        <p:spPr>
          <a:xfrm>
            <a:off x="311708" y="68950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Let’s explore!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Lesson Vocabulary</a:t>
            </a:r>
            <a:endParaRPr b="1"/>
          </a:p>
        </p:txBody>
      </p:sp>
      <p:graphicFrame>
        <p:nvGraphicFramePr>
          <p:cNvPr id="232" name="Google Shape;232;p39"/>
          <p:cNvGraphicFramePr/>
          <p:nvPr/>
        </p:nvGraphicFramePr>
        <p:xfrm>
          <a:off x="952500" y="1410125"/>
          <a:ext cx="3000000" cy="3000000"/>
        </p:xfrm>
        <a:graphic>
          <a:graphicData uri="http://schemas.openxmlformats.org/drawingml/2006/table">
            <a:tbl>
              <a:tblPr>
                <a:noFill/>
                <a:tableStyleId>{54D9961B-8C04-4C40-885E-231F6F0CCDA1}</a:tableStyleId>
              </a:tblPr>
              <a:tblGrid>
                <a:gridCol w="3619500"/>
                <a:gridCol w="3619500"/>
              </a:tblGrid>
              <a:tr h="381000">
                <a:tc>
                  <a:txBody>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Term</a:t>
                      </a:r>
                      <a:endParaRPr b="1">
                        <a:solidFill>
                          <a:srgbClr val="FFFFFF"/>
                        </a:solidFill>
                        <a:latin typeface="Proxima Nova"/>
                        <a:ea typeface="Proxima Nova"/>
                        <a:cs typeface="Proxima Nova"/>
                        <a:sym typeface="Proxima Nova"/>
                      </a:endParaRPr>
                    </a:p>
                  </a:txBody>
                  <a:tcPr marT="91425" marB="91425" marR="91425" marL="91425">
                    <a:lnB cap="flat" cmpd="sng" w="9525">
                      <a:solidFill>
                        <a:srgbClr val="9E9E9E"/>
                      </a:solidFill>
                      <a:prstDash val="solid"/>
                      <a:round/>
                      <a:headEnd len="sm" w="sm" type="none"/>
                      <a:tailEnd len="sm" w="sm" type="none"/>
                    </a:lnB>
                    <a:solidFill>
                      <a:srgbClr val="2D8EC2"/>
                    </a:solidFill>
                  </a:tcPr>
                </a:tc>
                <a:tc>
                  <a:txBody>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Definition</a:t>
                      </a:r>
                      <a:endParaRPr b="1">
                        <a:solidFill>
                          <a:srgbClr val="FFFFFF"/>
                        </a:solidFill>
                        <a:latin typeface="Proxima Nova"/>
                        <a:ea typeface="Proxima Nova"/>
                        <a:cs typeface="Proxima Nova"/>
                        <a:sym typeface="Proxima Nova"/>
                      </a:endParaRPr>
                    </a:p>
                  </a:txBody>
                  <a:tcPr marT="91425" marB="91425" marR="91425" marL="91425">
                    <a:lnB cap="flat" cmpd="sng" w="9525">
                      <a:solidFill>
                        <a:srgbClr val="9E9E9E"/>
                      </a:solidFill>
                      <a:prstDash val="solid"/>
                      <a:round/>
                      <a:headEnd len="sm" w="sm" type="none"/>
                      <a:tailEnd len="sm" w="sm" type="none"/>
                    </a:lnB>
                    <a:solidFill>
                      <a:srgbClr val="2D8EC2"/>
                    </a:solidFill>
                  </a:tcPr>
                </a:tc>
              </a:tr>
              <a:tr h="381000">
                <a:tc>
                  <a:txBody>
                    <a:bodyPr/>
                    <a:lstStyle/>
                    <a:p>
                      <a:pPr indent="0" lvl="0" marL="0" rtl="0" algn="l">
                        <a:spcBef>
                          <a:spcPts val="0"/>
                        </a:spcBef>
                        <a:spcAft>
                          <a:spcPts val="0"/>
                        </a:spcAft>
                        <a:buNone/>
                      </a:pPr>
                      <a:r>
                        <a:rPr b="1" lang="en" sz="1200">
                          <a:solidFill>
                            <a:srgbClr val="222222"/>
                          </a:solidFill>
                          <a:highlight>
                            <a:srgbClr val="FFFFFF"/>
                          </a:highlight>
                          <a:latin typeface="Proxima Nova"/>
                          <a:ea typeface="Proxima Nova"/>
                          <a:cs typeface="Proxima Nova"/>
                          <a:sym typeface="Proxima Nova"/>
                        </a:rPr>
                        <a:t>data science life cycle </a:t>
                      </a:r>
                      <a:endParaRPr b="1" sz="1200">
                        <a:solidFill>
                          <a:srgbClr val="222222"/>
                        </a:solidFill>
                        <a:highlight>
                          <a:srgbClr val="FFFFFF"/>
                        </a:highlight>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rgbClr val="222222"/>
                          </a:solidFill>
                          <a:highlight>
                            <a:srgbClr val="FFFFFF"/>
                          </a:highlight>
                          <a:latin typeface="Proxima Nova"/>
                          <a:ea typeface="Proxima Nova"/>
                          <a:cs typeface="Proxima Nova"/>
                          <a:sym typeface="Proxima Nova"/>
                        </a:rPr>
                        <a:t>A sequence of steps for processing and using data.</a:t>
                      </a:r>
                      <a:endParaRPr sz="1200">
                        <a:solidFill>
                          <a:srgbClr val="222222"/>
                        </a:solidFill>
                        <a:highlight>
                          <a:srgbClr val="FFFFFF"/>
                        </a:highlight>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sz="1200">
                          <a:solidFill>
                            <a:srgbClr val="222222"/>
                          </a:solidFill>
                          <a:highlight>
                            <a:srgbClr val="FFFFFF"/>
                          </a:highlight>
                          <a:latin typeface="Proxima Nova"/>
                          <a:ea typeface="Proxima Nova"/>
                          <a:cs typeface="Proxima Nova"/>
                          <a:sym typeface="Proxima Nova"/>
                        </a:rPr>
                        <a:t>q</a:t>
                      </a:r>
                      <a:r>
                        <a:rPr b="1" lang="en" sz="1200">
                          <a:solidFill>
                            <a:srgbClr val="222222"/>
                          </a:solidFill>
                          <a:highlight>
                            <a:srgbClr val="FFFFFF"/>
                          </a:highlight>
                          <a:latin typeface="Proxima Nova"/>
                          <a:ea typeface="Proxima Nova"/>
                          <a:cs typeface="Proxima Nova"/>
                          <a:sym typeface="Proxima Nova"/>
                        </a:rPr>
                        <a:t>uantitative data </a:t>
                      </a:r>
                      <a:endParaRPr b="1" sz="1200">
                        <a:solidFill>
                          <a:srgbClr val="222222"/>
                        </a:solidFill>
                        <a:highlight>
                          <a:srgbClr val="FFFFFF"/>
                        </a:highlight>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rgbClr val="222222"/>
                          </a:solidFill>
                          <a:highlight>
                            <a:srgbClr val="FFFFFF"/>
                          </a:highlight>
                          <a:latin typeface="Proxima Nova"/>
                          <a:ea typeface="Proxima Nova"/>
                          <a:cs typeface="Proxima Nova"/>
                          <a:sym typeface="Proxima Nova"/>
                        </a:rPr>
                        <a:t>Numerical data that can be counted or measured.</a:t>
                      </a:r>
                      <a:endParaRPr sz="1200">
                        <a:solidFill>
                          <a:srgbClr val="222222"/>
                        </a:solidFill>
                        <a:highlight>
                          <a:srgbClr val="FFFFFF"/>
                        </a:highlight>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sz="1200">
                          <a:solidFill>
                            <a:srgbClr val="222222"/>
                          </a:solidFill>
                          <a:highlight>
                            <a:srgbClr val="FFFFFF"/>
                          </a:highlight>
                          <a:latin typeface="Proxima Nova"/>
                          <a:ea typeface="Proxima Nova"/>
                          <a:cs typeface="Proxima Nova"/>
                          <a:sym typeface="Proxima Nova"/>
                        </a:rPr>
                        <a:t>qualitative data </a:t>
                      </a:r>
                      <a:endParaRPr b="1" sz="1200">
                        <a:solidFill>
                          <a:srgbClr val="222222"/>
                        </a:solidFill>
                        <a:highlight>
                          <a:srgbClr val="FFFFFF"/>
                        </a:highlight>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rgbClr val="222222"/>
                          </a:solidFill>
                          <a:highlight>
                            <a:srgbClr val="FFFFFF"/>
                          </a:highlight>
                          <a:latin typeface="Proxima Nova"/>
                          <a:ea typeface="Proxima Nova"/>
                          <a:cs typeface="Proxima Nova"/>
                          <a:sym typeface="Proxima Nova"/>
                        </a:rPr>
                        <a:t>Data that can be divided into different categories. </a:t>
                      </a:r>
                      <a:endParaRPr sz="1200">
                        <a:solidFill>
                          <a:srgbClr val="222222"/>
                        </a:solidFill>
                        <a:highlight>
                          <a:srgbClr val="FFFFFF"/>
                        </a:highlight>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Data Science Life Cycle</a:t>
            </a:r>
            <a:endParaRPr/>
          </a:p>
        </p:txBody>
      </p:sp>
      <p:sp>
        <p:nvSpPr>
          <p:cNvPr id="124" name="Google Shape;124;p24"/>
          <p:cNvSpPr txBox="1"/>
          <p:nvPr>
            <p:ph idx="1" type="body"/>
          </p:nvPr>
        </p:nvSpPr>
        <p:spPr>
          <a:xfrm>
            <a:off x="458075" y="1452625"/>
            <a:ext cx="4632600" cy="34230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sz="2200">
                <a:solidFill>
                  <a:schemeClr val="dk1"/>
                </a:solidFill>
              </a:rPr>
              <a:t>The </a:t>
            </a:r>
            <a:r>
              <a:rPr b="1" lang="en" sz="2200">
                <a:solidFill>
                  <a:schemeClr val="dk1"/>
                </a:solidFill>
              </a:rPr>
              <a:t>data science life cycle</a:t>
            </a:r>
            <a:r>
              <a:rPr lang="en" sz="2200">
                <a:solidFill>
                  <a:schemeClr val="dk1"/>
                </a:solidFill>
              </a:rPr>
              <a:t> is a sequence of steps for processing and using data.</a:t>
            </a:r>
            <a:endParaRPr sz="2200"/>
          </a:p>
        </p:txBody>
      </p:sp>
      <p:pic>
        <p:nvPicPr>
          <p:cNvPr id="125" name="Google Shape;125;p24"/>
          <p:cNvPicPr preferRelativeResize="0"/>
          <p:nvPr/>
        </p:nvPicPr>
        <p:blipFill>
          <a:blip r:embed="rId3">
            <a:alphaModFix/>
          </a:blip>
          <a:stretch>
            <a:fillRect/>
          </a:stretch>
        </p:blipFill>
        <p:spPr>
          <a:xfrm>
            <a:off x="5435825" y="1367050"/>
            <a:ext cx="3423000" cy="3423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Data Science Life Cycle</a:t>
            </a:r>
            <a:endParaRPr/>
          </a:p>
        </p:txBody>
      </p:sp>
      <p:pic>
        <p:nvPicPr>
          <p:cNvPr id="131" name="Google Shape;131;p25"/>
          <p:cNvPicPr preferRelativeResize="0"/>
          <p:nvPr/>
        </p:nvPicPr>
        <p:blipFill>
          <a:blip r:embed="rId3">
            <a:alphaModFix/>
          </a:blip>
          <a:stretch>
            <a:fillRect/>
          </a:stretch>
        </p:blipFill>
        <p:spPr>
          <a:xfrm>
            <a:off x="5435825" y="1367050"/>
            <a:ext cx="3423000" cy="3423000"/>
          </a:xfrm>
          <a:prstGeom prst="rect">
            <a:avLst/>
          </a:prstGeom>
          <a:noFill/>
          <a:ln>
            <a:noFill/>
          </a:ln>
        </p:spPr>
      </p:pic>
      <p:sp>
        <p:nvSpPr>
          <p:cNvPr id="132" name="Google Shape;132;p25"/>
          <p:cNvSpPr txBox="1"/>
          <p:nvPr>
            <p:ph idx="1" type="body"/>
          </p:nvPr>
        </p:nvSpPr>
        <p:spPr>
          <a:xfrm>
            <a:off x="458075" y="1605025"/>
            <a:ext cx="4632600" cy="342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rPr>
              <a:t>Ask Questions</a:t>
            </a:r>
            <a:r>
              <a:rPr lang="en" sz="1800">
                <a:solidFill>
                  <a:schemeClr val="dk1"/>
                </a:solidFill>
              </a:rPr>
              <a:t> - formulate statistical questions that can be answered with data</a:t>
            </a:r>
            <a:endParaRPr sz="1800">
              <a:solidFill>
                <a:schemeClr val="dk1"/>
              </a:solidFill>
            </a:endParaRPr>
          </a:p>
          <a:p>
            <a:pPr indent="0" lvl="0" marL="0" rtl="0" algn="l">
              <a:spcBef>
                <a:spcPts val="1500"/>
              </a:spcBef>
              <a:spcAft>
                <a:spcPts val="1500"/>
              </a:spcAft>
              <a:buClr>
                <a:schemeClr val="dk1"/>
              </a:buClr>
              <a:buSzPts val="1100"/>
              <a:buFont typeface="Arial"/>
              <a:buNone/>
            </a:pPr>
            <a:r>
              <a:t/>
            </a:r>
            <a:endParaRPr b="1" sz="1800"/>
          </a:p>
        </p:txBody>
      </p:sp>
      <p:sp>
        <p:nvSpPr>
          <p:cNvPr id="133" name="Google Shape;133;p25"/>
          <p:cNvSpPr/>
          <p:nvPr/>
        </p:nvSpPr>
        <p:spPr>
          <a:xfrm>
            <a:off x="6455825" y="1619250"/>
            <a:ext cx="1333500" cy="1227600"/>
          </a:xfrm>
          <a:prstGeom prst="ellipse">
            <a:avLst/>
          </a:prstGeom>
          <a:noFill/>
          <a:ln cap="flat" cmpd="sng" w="76200">
            <a:solidFill>
              <a:srgbClr val="2D8E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Data Science Life Cycle</a:t>
            </a:r>
            <a:endParaRPr/>
          </a:p>
        </p:txBody>
      </p:sp>
      <p:pic>
        <p:nvPicPr>
          <p:cNvPr id="139" name="Google Shape;139;p26"/>
          <p:cNvPicPr preferRelativeResize="0"/>
          <p:nvPr/>
        </p:nvPicPr>
        <p:blipFill>
          <a:blip r:embed="rId3">
            <a:alphaModFix/>
          </a:blip>
          <a:stretch>
            <a:fillRect/>
          </a:stretch>
        </p:blipFill>
        <p:spPr>
          <a:xfrm>
            <a:off x="5435825" y="1367050"/>
            <a:ext cx="3423000" cy="3423000"/>
          </a:xfrm>
          <a:prstGeom prst="rect">
            <a:avLst/>
          </a:prstGeom>
          <a:noFill/>
          <a:ln>
            <a:noFill/>
          </a:ln>
        </p:spPr>
      </p:pic>
      <p:sp>
        <p:nvSpPr>
          <p:cNvPr id="140" name="Google Shape;140;p26"/>
          <p:cNvSpPr txBox="1"/>
          <p:nvPr>
            <p:ph idx="1" type="body"/>
          </p:nvPr>
        </p:nvSpPr>
        <p:spPr>
          <a:xfrm>
            <a:off x="458075" y="1605025"/>
            <a:ext cx="4632600" cy="342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rPr>
              <a:t>Ask Questions</a:t>
            </a:r>
            <a:r>
              <a:rPr lang="en" sz="1800">
                <a:solidFill>
                  <a:schemeClr val="dk1"/>
                </a:solidFill>
              </a:rPr>
              <a:t> - formulate statistical questions that can be answered with data</a:t>
            </a:r>
            <a:endParaRPr sz="1800">
              <a:solidFill>
                <a:schemeClr val="dk1"/>
              </a:solidFill>
            </a:endParaRPr>
          </a:p>
          <a:p>
            <a:pPr indent="0" lvl="0" marL="0" rtl="0" algn="l">
              <a:spcBef>
                <a:spcPts val="1500"/>
              </a:spcBef>
              <a:spcAft>
                <a:spcPts val="0"/>
              </a:spcAft>
              <a:buClr>
                <a:schemeClr val="dk1"/>
              </a:buClr>
              <a:buSzPts val="1100"/>
              <a:buFont typeface="Arial"/>
              <a:buNone/>
            </a:pPr>
            <a:r>
              <a:rPr b="1" lang="en" sz="1800">
                <a:solidFill>
                  <a:schemeClr val="dk1"/>
                </a:solidFill>
              </a:rPr>
              <a:t>Consider Data</a:t>
            </a:r>
            <a:r>
              <a:rPr lang="en" sz="1800">
                <a:solidFill>
                  <a:schemeClr val="dk1"/>
                </a:solidFill>
              </a:rPr>
              <a:t> - collect and record data, or find an existing dataset</a:t>
            </a:r>
            <a:endParaRPr sz="1800">
              <a:solidFill>
                <a:schemeClr val="dk1"/>
              </a:solidFill>
            </a:endParaRPr>
          </a:p>
          <a:p>
            <a:pPr indent="0" lvl="0" marL="0" rtl="0" algn="l">
              <a:spcBef>
                <a:spcPts val="1500"/>
              </a:spcBef>
              <a:spcAft>
                <a:spcPts val="1500"/>
              </a:spcAft>
              <a:buClr>
                <a:schemeClr val="dk1"/>
              </a:buClr>
              <a:buSzPts val="1100"/>
              <a:buFont typeface="Arial"/>
              <a:buNone/>
            </a:pPr>
            <a:r>
              <a:t/>
            </a:r>
            <a:endParaRPr b="1" sz="1800"/>
          </a:p>
        </p:txBody>
      </p:sp>
      <p:sp>
        <p:nvSpPr>
          <p:cNvPr id="141" name="Google Shape;141;p26"/>
          <p:cNvSpPr/>
          <p:nvPr/>
        </p:nvSpPr>
        <p:spPr>
          <a:xfrm>
            <a:off x="7620000" y="2702725"/>
            <a:ext cx="1333500" cy="1227600"/>
          </a:xfrm>
          <a:prstGeom prst="ellipse">
            <a:avLst/>
          </a:prstGeom>
          <a:noFill/>
          <a:ln cap="flat" cmpd="sng" w="76200">
            <a:solidFill>
              <a:srgbClr val="2D8E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Data Science Life Cycle</a:t>
            </a:r>
            <a:endParaRPr/>
          </a:p>
        </p:txBody>
      </p:sp>
      <p:pic>
        <p:nvPicPr>
          <p:cNvPr id="147" name="Google Shape;147;p27"/>
          <p:cNvPicPr preferRelativeResize="0"/>
          <p:nvPr/>
        </p:nvPicPr>
        <p:blipFill>
          <a:blip r:embed="rId3">
            <a:alphaModFix/>
          </a:blip>
          <a:stretch>
            <a:fillRect/>
          </a:stretch>
        </p:blipFill>
        <p:spPr>
          <a:xfrm>
            <a:off x="5435825" y="1367050"/>
            <a:ext cx="3423000" cy="3423000"/>
          </a:xfrm>
          <a:prstGeom prst="rect">
            <a:avLst/>
          </a:prstGeom>
          <a:noFill/>
          <a:ln>
            <a:noFill/>
          </a:ln>
        </p:spPr>
      </p:pic>
      <p:sp>
        <p:nvSpPr>
          <p:cNvPr id="148" name="Google Shape;148;p27"/>
          <p:cNvSpPr txBox="1"/>
          <p:nvPr>
            <p:ph idx="1" type="body"/>
          </p:nvPr>
        </p:nvSpPr>
        <p:spPr>
          <a:xfrm>
            <a:off x="458075" y="1605025"/>
            <a:ext cx="4632600" cy="342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rPr>
              <a:t>Ask Questions</a:t>
            </a:r>
            <a:r>
              <a:rPr lang="en" sz="1800">
                <a:solidFill>
                  <a:schemeClr val="dk1"/>
                </a:solidFill>
              </a:rPr>
              <a:t> - formulate statistical questions that can be answered with data</a:t>
            </a:r>
            <a:endParaRPr sz="1800">
              <a:solidFill>
                <a:schemeClr val="dk1"/>
              </a:solidFill>
            </a:endParaRPr>
          </a:p>
          <a:p>
            <a:pPr indent="0" lvl="0" marL="0" rtl="0" algn="l">
              <a:spcBef>
                <a:spcPts val="1500"/>
              </a:spcBef>
              <a:spcAft>
                <a:spcPts val="0"/>
              </a:spcAft>
              <a:buClr>
                <a:schemeClr val="dk1"/>
              </a:buClr>
              <a:buSzPts val="1100"/>
              <a:buFont typeface="Arial"/>
              <a:buNone/>
            </a:pPr>
            <a:r>
              <a:rPr b="1" lang="en" sz="1800">
                <a:solidFill>
                  <a:schemeClr val="dk1"/>
                </a:solidFill>
              </a:rPr>
              <a:t>Consider Data</a:t>
            </a:r>
            <a:r>
              <a:rPr lang="en" sz="1800">
                <a:solidFill>
                  <a:schemeClr val="dk1"/>
                </a:solidFill>
              </a:rPr>
              <a:t> - collect and record data, or find an existing dataset</a:t>
            </a:r>
            <a:endParaRPr sz="1800">
              <a:solidFill>
                <a:schemeClr val="dk1"/>
              </a:solidFill>
            </a:endParaRPr>
          </a:p>
          <a:p>
            <a:pPr indent="0" lvl="0" marL="0" rtl="0" algn="l">
              <a:spcBef>
                <a:spcPts val="1500"/>
              </a:spcBef>
              <a:spcAft>
                <a:spcPts val="0"/>
              </a:spcAft>
              <a:buClr>
                <a:schemeClr val="dk1"/>
              </a:buClr>
              <a:buSzPts val="1100"/>
              <a:buFont typeface="Arial"/>
              <a:buNone/>
            </a:pPr>
            <a:r>
              <a:rPr b="1" lang="en" sz="1800">
                <a:solidFill>
                  <a:schemeClr val="dk1"/>
                </a:solidFill>
              </a:rPr>
              <a:t>Analyze Data</a:t>
            </a:r>
            <a:r>
              <a:rPr lang="en" sz="1800">
                <a:solidFill>
                  <a:schemeClr val="dk1"/>
                </a:solidFill>
              </a:rPr>
              <a:t> - </a:t>
            </a:r>
            <a:r>
              <a:rPr lang="en" sz="1800">
                <a:solidFill>
                  <a:schemeClr val="dk1"/>
                </a:solidFill>
              </a:rPr>
              <a:t>perform statistical analysis, run calculations and/or create data displays to identify patterns and relationships</a:t>
            </a:r>
            <a:endParaRPr sz="1800">
              <a:solidFill>
                <a:schemeClr val="dk1"/>
              </a:solidFill>
            </a:endParaRPr>
          </a:p>
          <a:p>
            <a:pPr indent="0" lvl="0" marL="0" rtl="0" algn="l">
              <a:spcBef>
                <a:spcPts val="1500"/>
              </a:spcBef>
              <a:spcAft>
                <a:spcPts val="1500"/>
              </a:spcAft>
              <a:buClr>
                <a:schemeClr val="dk1"/>
              </a:buClr>
              <a:buSzPts val="1100"/>
              <a:buFont typeface="Arial"/>
              <a:buNone/>
            </a:pPr>
            <a:r>
              <a:t/>
            </a:r>
            <a:endParaRPr b="1" sz="1800"/>
          </a:p>
        </p:txBody>
      </p:sp>
      <p:sp>
        <p:nvSpPr>
          <p:cNvPr id="149" name="Google Shape;149;p27"/>
          <p:cNvSpPr/>
          <p:nvPr/>
        </p:nvSpPr>
        <p:spPr>
          <a:xfrm>
            <a:off x="6480575" y="3693575"/>
            <a:ext cx="1333500" cy="1227600"/>
          </a:xfrm>
          <a:prstGeom prst="ellipse">
            <a:avLst/>
          </a:prstGeom>
          <a:noFill/>
          <a:ln cap="flat" cmpd="sng" w="76200">
            <a:solidFill>
              <a:srgbClr val="2D8E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Data Science Life Cycle</a:t>
            </a:r>
            <a:endParaRPr/>
          </a:p>
        </p:txBody>
      </p:sp>
      <p:sp>
        <p:nvSpPr>
          <p:cNvPr id="155" name="Google Shape;155;p28"/>
          <p:cNvSpPr txBox="1"/>
          <p:nvPr>
            <p:ph idx="1" type="body"/>
          </p:nvPr>
        </p:nvSpPr>
        <p:spPr>
          <a:xfrm>
            <a:off x="458075" y="1605025"/>
            <a:ext cx="4632600" cy="342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rPr>
              <a:t>Ask Questions</a:t>
            </a:r>
            <a:r>
              <a:rPr lang="en" sz="1800">
                <a:solidFill>
                  <a:schemeClr val="dk1"/>
                </a:solidFill>
              </a:rPr>
              <a:t> - formulate statistical questions that can be answered with data</a:t>
            </a:r>
            <a:endParaRPr sz="1800">
              <a:solidFill>
                <a:schemeClr val="dk1"/>
              </a:solidFill>
            </a:endParaRPr>
          </a:p>
          <a:p>
            <a:pPr indent="0" lvl="0" marL="0" rtl="0" algn="l">
              <a:spcBef>
                <a:spcPts val="1500"/>
              </a:spcBef>
              <a:spcAft>
                <a:spcPts val="0"/>
              </a:spcAft>
              <a:buClr>
                <a:schemeClr val="dk1"/>
              </a:buClr>
              <a:buSzPts val="1100"/>
              <a:buFont typeface="Arial"/>
              <a:buNone/>
            </a:pPr>
            <a:r>
              <a:rPr b="1" lang="en" sz="1800">
                <a:solidFill>
                  <a:schemeClr val="dk1"/>
                </a:solidFill>
              </a:rPr>
              <a:t>Consider Data</a:t>
            </a:r>
            <a:r>
              <a:rPr lang="en" sz="1800">
                <a:solidFill>
                  <a:schemeClr val="dk1"/>
                </a:solidFill>
              </a:rPr>
              <a:t> - collect and record data, or find an existing dataset</a:t>
            </a:r>
            <a:endParaRPr sz="1800">
              <a:solidFill>
                <a:schemeClr val="dk1"/>
              </a:solidFill>
            </a:endParaRPr>
          </a:p>
          <a:p>
            <a:pPr indent="0" lvl="0" marL="0" rtl="0" algn="l">
              <a:spcBef>
                <a:spcPts val="1500"/>
              </a:spcBef>
              <a:spcAft>
                <a:spcPts val="0"/>
              </a:spcAft>
              <a:buClr>
                <a:schemeClr val="dk1"/>
              </a:buClr>
              <a:buSzPts val="1100"/>
              <a:buFont typeface="Arial"/>
              <a:buNone/>
            </a:pPr>
            <a:r>
              <a:rPr b="1" lang="en" sz="1800">
                <a:solidFill>
                  <a:schemeClr val="dk1"/>
                </a:solidFill>
              </a:rPr>
              <a:t>Analyze Data</a:t>
            </a:r>
            <a:r>
              <a:rPr lang="en" sz="1800">
                <a:solidFill>
                  <a:schemeClr val="dk1"/>
                </a:solidFill>
              </a:rPr>
              <a:t> - </a:t>
            </a:r>
            <a:r>
              <a:rPr lang="en" sz="1800">
                <a:solidFill>
                  <a:schemeClr val="dk1"/>
                </a:solidFill>
              </a:rPr>
              <a:t>perform statistical analysis, run calculations and/or create data displays to identify patterns and relationships</a:t>
            </a:r>
            <a:endParaRPr sz="1800">
              <a:solidFill>
                <a:schemeClr val="dk1"/>
              </a:solidFill>
            </a:endParaRPr>
          </a:p>
          <a:p>
            <a:pPr indent="0" lvl="0" marL="0" rtl="0" algn="l">
              <a:spcBef>
                <a:spcPts val="1500"/>
              </a:spcBef>
              <a:spcAft>
                <a:spcPts val="1500"/>
              </a:spcAft>
              <a:buClr>
                <a:schemeClr val="dk1"/>
              </a:buClr>
              <a:buSzPts val="1100"/>
              <a:buFont typeface="Arial"/>
              <a:buNone/>
            </a:pPr>
            <a:r>
              <a:rPr b="1" lang="en" sz="1800">
                <a:solidFill>
                  <a:schemeClr val="dk1"/>
                </a:solidFill>
              </a:rPr>
              <a:t>Interpret Data</a:t>
            </a:r>
            <a:r>
              <a:rPr lang="en" sz="1800">
                <a:solidFill>
                  <a:schemeClr val="dk1"/>
                </a:solidFill>
              </a:rPr>
              <a:t> - answer questions and summarize the results. </a:t>
            </a:r>
            <a:endParaRPr b="1" sz="1800"/>
          </a:p>
        </p:txBody>
      </p:sp>
      <p:pic>
        <p:nvPicPr>
          <p:cNvPr id="156" name="Google Shape;156;p28"/>
          <p:cNvPicPr preferRelativeResize="0"/>
          <p:nvPr/>
        </p:nvPicPr>
        <p:blipFill>
          <a:blip r:embed="rId3">
            <a:alphaModFix/>
          </a:blip>
          <a:stretch>
            <a:fillRect/>
          </a:stretch>
        </p:blipFill>
        <p:spPr>
          <a:xfrm>
            <a:off x="5435825" y="1367050"/>
            <a:ext cx="3423000" cy="3423000"/>
          </a:xfrm>
          <a:prstGeom prst="rect">
            <a:avLst/>
          </a:prstGeom>
          <a:noFill/>
          <a:ln>
            <a:noFill/>
          </a:ln>
        </p:spPr>
      </p:pic>
      <p:sp>
        <p:nvSpPr>
          <p:cNvPr id="157" name="Google Shape;157;p28"/>
          <p:cNvSpPr/>
          <p:nvPr/>
        </p:nvSpPr>
        <p:spPr>
          <a:xfrm>
            <a:off x="5410175" y="2626525"/>
            <a:ext cx="1333500" cy="1227600"/>
          </a:xfrm>
          <a:prstGeom prst="ellipse">
            <a:avLst/>
          </a:prstGeom>
          <a:noFill/>
          <a:ln cap="flat" cmpd="sng" w="76200">
            <a:solidFill>
              <a:srgbClr val="2D8E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Consider Data </a:t>
            </a:r>
            <a:endParaRPr/>
          </a:p>
        </p:txBody>
      </p:sp>
      <p:sp>
        <p:nvSpPr>
          <p:cNvPr id="163" name="Google Shape;163;p29"/>
          <p:cNvSpPr txBox="1"/>
          <p:nvPr>
            <p:ph idx="1" type="body"/>
          </p:nvPr>
        </p:nvSpPr>
        <p:spPr>
          <a:xfrm>
            <a:off x="458075" y="1300225"/>
            <a:ext cx="5038200" cy="3423000"/>
          </a:xfrm>
          <a:prstGeom prst="rect">
            <a:avLst/>
          </a:prstGeom>
        </p:spPr>
        <p:txBody>
          <a:bodyPr anchorCtr="0" anchor="ctr" bIns="91425" lIns="91425" spcFirstLastPara="1" rIns="91425" wrap="square" tIns="91425">
            <a:noAutofit/>
          </a:bodyPr>
          <a:lstStyle/>
          <a:p>
            <a:pPr indent="-406400" lvl="0" marL="457200" rtl="0" algn="l">
              <a:spcBef>
                <a:spcPts val="600"/>
              </a:spcBef>
              <a:spcAft>
                <a:spcPts val="0"/>
              </a:spcAft>
              <a:buSzPts val="2800"/>
              <a:buChar char="●"/>
            </a:pPr>
            <a:r>
              <a:rPr lang="en" sz="2800"/>
              <a:t>a</a:t>
            </a:r>
            <a:r>
              <a:rPr lang="en" sz="2800"/>
              <a:t>ge</a:t>
            </a:r>
            <a:endParaRPr sz="2800"/>
          </a:p>
          <a:p>
            <a:pPr indent="-406400" lvl="0" marL="457200" rtl="0" algn="l">
              <a:spcBef>
                <a:spcPts val="0"/>
              </a:spcBef>
              <a:spcAft>
                <a:spcPts val="0"/>
              </a:spcAft>
              <a:buSzPts val="2800"/>
              <a:buChar char="●"/>
            </a:pPr>
            <a:r>
              <a:rPr lang="en" sz="2800"/>
              <a:t>h</a:t>
            </a:r>
            <a:r>
              <a:rPr lang="en" sz="2800"/>
              <a:t>eight</a:t>
            </a:r>
            <a:endParaRPr sz="2800"/>
          </a:p>
          <a:p>
            <a:pPr indent="-406400" lvl="0" marL="457200" rtl="0" algn="l">
              <a:spcBef>
                <a:spcPts val="0"/>
              </a:spcBef>
              <a:spcAft>
                <a:spcPts val="0"/>
              </a:spcAft>
              <a:buSzPts val="2800"/>
              <a:buChar char="●"/>
            </a:pPr>
            <a:r>
              <a:rPr lang="en" sz="2800"/>
              <a:t>s</a:t>
            </a:r>
            <a:r>
              <a:rPr lang="en" sz="2800"/>
              <a:t>hirt_color</a:t>
            </a:r>
            <a:endParaRPr sz="2800"/>
          </a:p>
          <a:p>
            <a:pPr indent="-406400" lvl="0" marL="457200" rtl="0" algn="l">
              <a:spcBef>
                <a:spcPts val="0"/>
              </a:spcBef>
              <a:spcAft>
                <a:spcPts val="0"/>
              </a:spcAft>
              <a:buSzPts val="2800"/>
              <a:buChar char="●"/>
            </a:pPr>
            <a:r>
              <a:rPr lang="en" sz="2800"/>
              <a:t>footwear</a:t>
            </a:r>
            <a:endParaRPr sz="2800"/>
          </a:p>
          <a:p>
            <a:pPr indent="-406400" lvl="0" marL="457200" rtl="0" algn="l">
              <a:spcBef>
                <a:spcPts val="0"/>
              </a:spcBef>
              <a:spcAft>
                <a:spcPts val="0"/>
              </a:spcAft>
              <a:buSzPts val="2800"/>
              <a:buChar char="●"/>
            </a:pPr>
            <a:r>
              <a:rPr lang="en" sz="2800"/>
              <a:t>has_bag</a:t>
            </a:r>
            <a:endParaRPr sz="2800"/>
          </a:p>
        </p:txBody>
      </p:sp>
      <p:pic>
        <p:nvPicPr>
          <p:cNvPr id="164" name="Google Shape;164;p29"/>
          <p:cNvPicPr preferRelativeResize="0"/>
          <p:nvPr/>
        </p:nvPicPr>
        <p:blipFill>
          <a:blip r:embed="rId3">
            <a:alphaModFix/>
          </a:blip>
          <a:stretch>
            <a:fillRect/>
          </a:stretch>
        </p:blipFill>
        <p:spPr>
          <a:xfrm>
            <a:off x="5590925" y="1339375"/>
            <a:ext cx="3363199" cy="353624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30"/>
          <p:cNvPicPr preferRelativeResize="0"/>
          <p:nvPr/>
        </p:nvPicPr>
        <p:blipFill>
          <a:blip r:embed="rId3">
            <a:alphaModFix/>
          </a:blip>
          <a:stretch>
            <a:fillRect/>
          </a:stretch>
        </p:blipFill>
        <p:spPr>
          <a:xfrm>
            <a:off x="575975" y="1962700"/>
            <a:ext cx="7704050" cy="1511250"/>
          </a:xfrm>
          <a:prstGeom prst="rect">
            <a:avLst/>
          </a:prstGeom>
          <a:noFill/>
          <a:ln>
            <a:noFill/>
          </a:ln>
        </p:spPr>
      </p:pic>
      <p:sp>
        <p:nvSpPr>
          <p:cNvPr id="170" name="Google Shape;170;p3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Structuring Data </a:t>
            </a:r>
            <a:endParaRPr/>
          </a:p>
        </p:txBody>
      </p:sp>
      <p:sp>
        <p:nvSpPr>
          <p:cNvPr id="171" name="Google Shape;171;p30"/>
          <p:cNvSpPr/>
          <p:nvPr/>
        </p:nvSpPr>
        <p:spPr>
          <a:xfrm>
            <a:off x="514350" y="1846725"/>
            <a:ext cx="8229600" cy="17796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0"/>
          <p:cNvSpPr txBox="1"/>
          <p:nvPr/>
        </p:nvSpPr>
        <p:spPr>
          <a:xfrm>
            <a:off x="3166775" y="4306425"/>
            <a:ext cx="26625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rgbClr val="FF9900"/>
                </a:solidFill>
                <a:latin typeface="Proxima Nova"/>
                <a:ea typeface="Proxima Nova"/>
                <a:cs typeface="Proxima Nova"/>
                <a:sym typeface="Proxima Nova"/>
              </a:rPr>
              <a:t>Data Table</a:t>
            </a:r>
            <a:endParaRPr b="1" sz="2500">
              <a:solidFill>
                <a:srgbClr val="FF9900"/>
              </a:solidFill>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31"/>
          <p:cNvPicPr preferRelativeResize="0"/>
          <p:nvPr/>
        </p:nvPicPr>
        <p:blipFill>
          <a:blip r:embed="rId3">
            <a:alphaModFix/>
          </a:blip>
          <a:stretch>
            <a:fillRect/>
          </a:stretch>
        </p:blipFill>
        <p:spPr>
          <a:xfrm>
            <a:off x="575975" y="1962700"/>
            <a:ext cx="7704050" cy="1511250"/>
          </a:xfrm>
          <a:prstGeom prst="rect">
            <a:avLst/>
          </a:prstGeom>
          <a:noFill/>
          <a:ln>
            <a:noFill/>
          </a:ln>
        </p:spPr>
      </p:pic>
      <p:sp>
        <p:nvSpPr>
          <p:cNvPr id="178" name="Google Shape;178;p3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Structuring Data </a:t>
            </a:r>
            <a:endParaRPr/>
          </a:p>
        </p:txBody>
      </p:sp>
      <p:cxnSp>
        <p:nvCxnSpPr>
          <p:cNvPr id="179" name="Google Shape;179;p31"/>
          <p:cNvCxnSpPr/>
          <p:nvPr/>
        </p:nvCxnSpPr>
        <p:spPr>
          <a:xfrm>
            <a:off x="154500" y="2959950"/>
            <a:ext cx="302700" cy="0"/>
          </a:xfrm>
          <a:prstGeom prst="straightConnector1">
            <a:avLst/>
          </a:prstGeom>
          <a:noFill/>
          <a:ln cap="flat" cmpd="sng" w="19050">
            <a:solidFill>
              <a:srgbClr val="FF9900"/>
            </a:solidFill>
            <a:prstDash val="solid"/>
            <a:round/>
            <a:headEnd len="med" w="med" type="none"/>
            <a:tailEnd len="med" w="med" type="triangle"/>
          </a:ln>
        </p:spPr>
      </p:cxnSp>
      <p:sp>
        <p:nvSpPr>
          <p:cNvPr id="180" name="Google Shape;180;p31"/>
          <p:cNvSpPr/>
          <p:nvPr/>
        </p:nvSpPr>
        <p:spPr>
          <a:xfrm>
            <a:off x="534525" y="2833950"/>
            <a:ext cx="8229600" cy="2520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1"/>
          <p:cNvSpPr txBox="1"/>
          <p:nvPr/>
        </p:nvSpPr>
        <p:spPr>
          <a:xfrm>
            <a:off x="3166775" y="4306425"/>
            <a:ext cx="26625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rgbClr val="FF9900"/>
                </a:solidFill>
                <a:latin typeface="Proxima Nova"/>
                <a:ea typeface="Proxima Nova"/>
                <a:cs typeface="Proxima Nova"/>
                <a:sym typeface="Proxima Nova"/>
              </a:rPr>
              <a:t>Rows</a:t>
            </a:r>
            <a:endParaRPr b="1" sz="2500">
              <a:solidFill>
                <a:srgbClr val="FF9900"/>
              </a:solidFill>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